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4" r:id="rId2"/>
    <p:sldId id="281" r:id="rId3"/>
    <p:sldId id="280" r:id="rId4"/>
    <p:sldId id="285" r:id="rId5"/>
    <p:sldId id="276" r:id="rId6"/>
    <p:sldId id="283" r:id="rId7"/>
    <p:sldId id="278"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Ramphos - FDP.Liberalen Schweiz" initials="RRFS" lastIdx="6" clrIdx="0">
    <p:extLst>
      <p:ext uri="{19B8F6BF-5375-455C-9EA6-DF929625EA0E}">
        <p15:presenceInfo xmlns:p15="http://schemas.microsoft.com/office/powerpoint/2012/main" userId="S::ramphos@fdp.ch::4502a5eb-1c06-4c26-953c-eb621e97c6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83D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68467" autoAdjust="0"/>
  </p:normalViewPr>
  <p:slideViewPr>
    <p:cSldViewPr snapToGrid="0" showGuides="1">
      <p:cViewPr varScale="1">
        <p:scale>
          <a:sx n="46" d="100"/>
          <a:sy n="46" d="100"/>
        </p:scale>
        <p:origin x="67" y="317"/>
      </p:cViewPr>
      <p:guideLst>
        <p:guide orient="horz" pos="2160"/>
        <p:guide pos="3840"/>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57C0C-BE33-4849-93A5-2B831E69E333}" type="datetimeFigureOut">
              <a:rPr lang="de-CH" smtClean="0"/>
              <a:t>12.01.2022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A980-E298-4E27-964F-9A0864BFC02F}" type="slidenum">
              <a:rPr lang="de-CH" smtClean="0"/>
              <a:t>‹N°›</a:t>
            </a:fld>
            <a:endParaRPr lang="de-CH"/>
          </a:p>
        </p:txBody>
      </p:sp>
    </p:spTree>
    <p:extLst>
      <p:ext uri="{BB962C8B-B14F-4D97-AF65-F5344CB8AC3E}">
        <p14:creationId xmlns:p14="http://schemas.microsoft.com/office/powerpoint/2010/main" val="222266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13 février 2022, nous votons sur l’initiative </a:t>
            </a:r>
            <a:r>
              <a:rPr lang="fr-FR" b="0" i="0" dirty="0">
                <a:solidFill>
                  <a:srgbClr val="1E1E1E"/>
                </a:solidFill>
                <a:effectLst/>
                <a:latin typeface="Avenir Black"/>
              </a:rPr>
              <a:t>populaire « Oui à la protection des enfants et des jeunes contre la publicité pour le tabac (enfants et jeunes sans publicité pour le tabac) ». </a:t>
            </a:r>
            <a:endParaRPr lang="fr-CH" dirty="0"/>
          </a:p>
        </p:txBody>
      </p:sp>
      <p:sp>
        <p:nvSpPr>
          <p:cNvPr id="4" name="Espace réservé du numéro de diapositive 3"/>
          <p:cNvSpPr>
            <a:spLocks noGrp="1"/>
          </p:cNvSpPr>
          <p:nvPr>
            <p:ph type="sldNum" sz="quarter" idx="5"/>
          </p:nvPr>
        </p:nvSpPr>
        <p:spPr/>
        <p:txBody>
          <a:bodyPr/>
          <a:lstStyle/>
          <a:p>
            <a:fld id="{601DA980-E298-4E27-964F-9A0864BFC02F}" type="slidenum">
              <a:rPr lang="de-CH" smtClean="0"/>
              <a:t>1</a:t>
            </a:fld>
            <a:endParaRPr lang="de-CH"/>
          </a:p>
        </p:txBody>
      </p:sp>
    </p:spTree>
    <p:extLst>
      <p:ext uri="{BB962C8B-B14F-4D97-AF65-F5344CB8AC3E}">
        <p14:creationId xmlns:p14="http://schemas.microsoft.com/office/powerpoint/2010/main" val="103160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dirty="0">
                <a:solidFill>
                  <a:srgbClr val="FFFFFF"/>
                </a:solidFill>
                <a:effectLst/>
                <a:latin typeface="Avenir Black"/>
              </a:rPr>
              <a:t>Objet 20.068 du Parlement.</a:t>
            </a:r>
          </a:p>
          <a:p>
            <a:endParaRPr lang="fr-CH" b="0" i="0" dirty="0">
              <a:solidFill>
                <a:srgbClr val="FFFFFF"/>
              </a:solidFill>
              <a:effectLst/>
              <a:latin typeface="Avenir Bla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rPr>
              <a:t>L’initiative porte donc uniquement sur la publicité ; la loi sur beaucoup plus de domaines.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endParaRPr>
          </a:p>
          <a:p>
            <a:pPr marL="0" indent="0" algn="just">
              <a:buNone/>
            </a:pPr>
            <a:r>
              <a:rPr lang="fr-FR" sz="2000" b="1" dirty="0"/>
              <a:t>Loi sur les produits du tabac (</a:t>
            </a:r>
            <a:r>
              <a:rPr lang="fr-FR" sz="2000" b="1" dirty="0" err="1"/>
              <a:t>LPTab</a:t>
            </a:r>
            <a:r>
              <a:rPr lang="fr-FR" sz="2000" b="1" dirty="0"/>
              <a:t>) :</a:t>
            </a:r>
          </a:p>
          <a:p>
            <a:pPr lvl="1" algn="just"/>
            <a:r>
              <a:rPr lang="fr-FR" sz="1600" dirty="0"/>
              <a:t>Cette loi permettra à la Suisse de signer la </a:t>
            </a:r>
            <a:r>
              <a:rPr lang="fr-FR" sz="1600" i="1" dirty="0"/>
              <a:t>Convention-cadre de l’Organisation mondiale de la santé (OMS) pour la lutte antitabac </a:t>
            </a:r>
            <a:r>
              <a:rPr lang="fr-FR" sz="1600" dirty="0"/>
              <a:t>(CCLAT). </a:t>
            </a:r>
          </a:p>
          <a:p>
            <a:pPr algn="just"/>
            <a:endParaRPr lang="fr-FR" sz="2000" dirty="0"/>
          </a:p>
          <a:p>
            <a:pPr algn="just"/>
            <a:r>
              <a:rPr lang="fr-FR" sz="2000" dirty="0"/>
              <a:t>2015 : 1</a:t>
            </a:r>
            <a:r>
              <a:rPr lang="fr-FR" sz="2000" baseline="30000" dirty="0"/>
              <a:t>er</a:t>
            </a:r>
            <a:r>
              <a:rPr lang="fr-FR" sz="2000" dirty="0"/>
              <a:t> projet : le Conseil fédéral adopte un message avec un projet de loi sur les produits du tabac. Ce projet est très restrictif et le Parlement le renvoie donc au CF avec un mandat clair. </a:t>
            </a:r>
          </a:p>
          <a:p>
            <a:pPr algn="just"/>
            <a:endParaRPr lang="fr-FR" sz="2000" dirty="0"/>
          </a:p>
          <a:p>
            <a:pPr algn="just"/>
            <a:r>
              <a:rPr lang="fr-FR" sz="2000" dirty="0"/>
              <a:t>2018 : 2</a:t>
            </a:r>
            <a:r>
              <a:rPr lang="fr-FR" sz="2000" baseline="30000" dirty="0"/>
              <a:t>ème</a:t>
            </a:r>
            <a:r>
              <a:rPr lang="fr-FR" sz="2000" dirty="0"/>
              <a:t> projet : le CF propose un projet de loi modifié, qui s’en tient au minimum (bon projet pour le PLR)</a:t>
            </a:r>
          </a:p>
          <a:p>
            <a:pPr algn="just"/>
            <a:endParaRPr lang="fr-FR" sz="2000" b="1" dirty="0"/>
          </a:p>
          <a:p>
            <a:pPr algn="just"/>
            <a:r>
              <a:rPr lang="fr-FR" sz="2000" b="1" dirty="0"/>
              <a:t>1</a:t>
            </a:r>
            <a:r>
              <a:rPr lang="fr-FR" sz="2000" b="1" baseline="30000" dirty="0"/>
              <a:t>er</a:t>
            </a:r>
            <a:r>
              <a:rPr lang="fr-FR" sz="2000" b="1" dirty="0"/>
              <a:t> octobre 2021 : le Parlement adopte la </a:t>
            </a:r>
            <a:r>
              <a:rPr lang="fr-FR" sz="2000" b="1" dirty="0" err="1"/>
              <a:t>LPTab</a:t>
            </a:r>
            <a:endParaRPr lang="fr-FR" sz="2000" b="1" dirty="0"/>
          </a:p>
          <a:p>
            <a:pPr lvl="1" algn="just"/>
            <a:r>
              <a:rPr lang="fr-FR" sz="1600" dirty="0"/>
              <a:t>Groupe PLR: Oui à l’unanimité (3 abstentions)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endParaRPr>
          </a:p>
          <a:p>
            <a:endParaRPr lang="fr-CH" dirty="0"/>
          </a:p>
        </p:txBody>
      </p:sp>
      <p:sp>
        <p:nvSpPr>
          <p:cNvPr id="4" name="Espace réservé du numéro de diapositive 3"/>
          <p:cNvSpPr>
            <a:spLocks noGrp="1"/>
          </p:cNvSpPr>
          <p:nvPr>
            <p:ph type="sldNum" sz="quarter" idx="5"/>
          </p:nvPr>
        </p:nvSpPr>
        <p:spPr/>
        <p:txBody>
          <a:bodyPr/>
          <a:lstStyle/>
          <a:p>
            <a:fld id="{601DA980-E298-4E27-964F-9A0864BFC02F}" type="slidenum">
              <a:rPr lang="de-CH" smtClean="0"/>
              <a:t>2</a:t>
            </a:fld>
            <a:endParaRPr lang="de-CH"/>
          </a:p>
        </p:txBody>
      </p:sp>
    </p:spTree>
    <p:extLst>
      <p:ext uri="{BB962C8B-B14F-4D97-AF65-F5344CB8AC3E}">
        <p14:creationId xmlns:p14="http://schemas.microsoft.com/office/powerpoint/2010/main" val="186482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dirty="0">
              <a:effectLst/>
              <a:latin typeface="Calibri" panose="020F0502020204030204" pitchFamily="34" charset="0"/>
              <a:ea typeface="Calibri" panose="020F0502020204030204" pitchFamily="34" charset="0"/>
            </a:endParaRPr>
          </a:p>
          <a:p>
            <a:endParaRPr lang="fr-CH" sz="12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601DA980-E298-4E27-964F-9A0864BFC02F}" type="slidenum">
              <a:rPr lang="de-CH" smtClean="0"/>
              <a:t>3</a:t>
            </a:fld>
            <a:endParaRPr lang="de-CH"/>
          </a:p>
        </p:txBody>
      </p:sp>
    </p:spTree>
    <p:extLst>
      <p:ext uri="{BB962C8B-B14F-4D97-AF65-F5344CB8AC3E}">
        <p14:creationId xmlns:p14="http://schemas.microsoft.com/office/powerpoint/2010/main" val="422128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1E1E1E"/>
                </a:solidFill>
                <a:effectLst/>
                <a:highlight>
                  <a:srgbClr val="FFFF00"/>
                </a:highlight>
                <a:latin typeface="Avenir Roman"/>
              </a:rPr>
              <a:t>Le Parlement a discuté de cet objet durant plus de cinq ans. Les Chambres avaient renvoyé au Conseil fédéral un premier projet en 2016, principalement à cause de l'interdiction de la publicité pour le tabac, donc pas de majorité au sein du parlement pour l’interdiction générale.</a:t>
            </a:r>
          </a:p>
          <a:p>
            <a:endParaRPr lang="fr-FR" b="0" i="0" dirty="0">
              <a:solidFill>
                <a:srgbClr val="1E1E1E"/>
              </a:solidFill>
              <a:effectLst/>
              <a:latin typeface="Avenir Roman"/>
            </a:endParaRPr>
          </a:p>
          <a:p>
            <a:r>
              <a:rPr lang="fr-FR" b="0" i="0" dirty="0">
                <a:solidFill>
                  <a:srgbClr val="1E1E1E"/>
                </a:solidFill>
                <a:effectLst/>
                <a:latin typeface="Avenir Roman"/>
              </a:rPr>
              <a:t>La nouvelle loi va déjà très loin. Elle interdit la publicité pour le tabac dans les journaux, revues, publications ainsi que sur les sites Internet destinés aux mineurs. Les cantons pourront édicter des dispositions plus strictes concernant la publicité, la promotion et le parrainage. La loi interdit la promotion non seulement pour les produits du tabac à fumer mais aussi pour les cigarettes électroniques et d'autres catégories de produits</a:t>
            </a:r>
          </a:p>
          <a:p>
            <a:endParaRPr lang="fr-FR" b="0" i="0" dirty="0">
              <a:solidFill>
                <a:srgbClr val="1E1E1E"/>
              </a:solidFill>
              <a:effectLst/>
              <a:latin typeface="Avenir Roman"/>
            </a:endParaRPr>
          </a:p>
          <a:p>
            <a:pPr algn="l"/>
            <a:r>
              <a:rPr lang="fr-FR" b="0" i="0" dirty="0">
                <a:solidFill>
                  <a:srgbClr val="1E1E1E"/>
                </a:solidFill>
                <a:effectLst/>
                <a:latin typeface="Avenir Roman"/>
              </a:rPr>
              <a:t>La publicité pour le tabac sera aussi toujours interdite à la radio et à la télévision. Elle le sera aussi dans les cinémas et dans l'espace public, ainsi que sur les panneaux visibles depuis le domaine public. Le parrainage sera interdit pour les événements ayant un caractère international ou s'adressant à des mineurs.</a:t>
            </a:r>
          </a:p>
          <a:p>
            <a:endParaRPr lang="fr-FR" b="0" i="0" dirty="0">
              <a:solidFill>
                <a:srgbClr val="1E1E1E"/>
              </a:solidFill>
              <a:effectLst/>
              <a:latin typeface="Avenir Roman"/>
            </a:endParaRPr>
          </a:p>
          <a:p>
            <a:r>
              <a:rPr lang="fr-FR" b="0" i="0" dirty="0">
                <a:solidFill>
                  <a:srgbClr val="1E1E1E"/>
                </a:solidFill>
                <a:effectLst/>
                <a:latin typeface="Avenir Roman"/>
              </a:rPr>
              <a:t>La loi fixe à 18 ans la vente de tabac aux mineurs dans toute la Suisse. Actuellement, chaque canton a sa propre législation en la matière: onze interdisent la vente aux mineurs et douze ont fixé l'âge minimum à 16 ans. Trois cantons, dont Genève, ne posent aucune limite.</a:t>
            </a:r>
          </a:p>
          <a:p>
            <a:endParaRPr lang="fr-FR" b="0" i="0" dirty="0">
              <a:solidFill>
                <a:srgbClr val="1E1E1E"/>
              </a:solidFill>
              <a:effectLst/>
              <a:latin typeface="Avenir Roman"/>
            </a:endParaRPr>
          </a:p>
          <a:p>
            <a:r>
              <a:rPr lang="fr-FR" b="0" i="0" dirty="0">
                <a:solidFill>
                  <a:srgbClr val="1E1E1E"/>
                </a:solidFill>
                <a:effectLst/>
                <a:latin typeface="Avenir Roman"/>
              </a:rPr>
              <a:t>La nouvelle loi sur les produits du tabac devait notamment permettre à la Suisse, grâce à des mesures plus strictes sur la publicité et le parrainage, de ratifier une convention de l’OMS.</a:t>
            </a:r>
            <a:endParaRPr lang="fr-CH" dirty="0"/>
          </a:p>
        </p:txBody>
      </p:sp>
      <p:sp>
        <p:nvSpPr>
          <p:cNvPr id="4" name="Espace réservé du numéro de diapositive 3"/>
          <p:cNvSpPr>
            <a:spLocks noGrp="1"/>
          </p:cNvSpPr>
          <p:nvPr>
            <p:ph type="sldNum" sz="quarter" idx="5"/>
          </p:nvPr>
        </p:nvSpPr>
        <p:spPr/>
        <p:txBody>
          <a:bodyPr/>
          <a:lstStyle/>
          <a:p>
            <a:fld id="{601DA980-E298-4E27-964F-9A0864BFC02F}" type="slidenum">
              <a:rPr lang="de-CH" smtClean="0"/>
              <a:t>4</a:t>
            </a:fld>
            <a:endParaRPr lang="de-CH"/>
          </a:p>
        </p:txBody>
      </p:sp>
    </p:spTree>
    <p:extLst>
      <p:ext uri="{BB962C8B-B14F-4D97-AF65-F5344CB8AC3E}">
        <p14:creationId xmlns:p14="http://schemas.microsoft.com/office/powerpoint/2010/main" val="389738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H" sz="5400" b="1" dirty="0"/>
              <a:t>Réglementation stricte, mais acceptable</a:t>
            </a:r>
            <a:r>
              <a:rPr lang="fr-CH" sz="5400" dirty="0"/>
              <a:t>.</a:t>
            </a:r>
          </a:p>
          <a:p>
            <a:pPr algn="just"/>
            <a:endParaRPr lang="fr-CH" sz="2800" b="1" dirty="0"/>
          </a:p>
          <a:p>
            <a:pPr algn="just"/>
            <a:r>
              <a:rPr lang="fr-CH" sz="2800" b="1" dirty="0"/>
              <a:t>Interdiction de la publicité du tabac d’après la </a:t>
            </a:r>
            <a:r>
              <a:rPr lang="fr-CH" sz="2800" b="1" dirty="0" err="1"/>
              <a:t>LPTab</a:t>
            </a:r>
            <a:r>
              <a:rPr lang="fr-CH" sz="2800" b="1" dirty="0"/>
              <a:t>:</a:t>
            </a:r>
            <a:endParaRPr lang="fr-CH" sz="2800" dirty="0"/>
          </a:p>
          <a:p>
            <a:pPr lvl="1" algn="just"/>
            <a:r>
              <a:rPr lang="fr-CH" dirty="0"/>
              <a:t>interdite dans les journaux, revues, publications ainsi que sur les sites Internet </a:t>
            </a:r>
            <a:r>
              <a:rPr lang="fr-CH" b="1" dirty="0">
                <a:solidFill>
                  <a:srgbClr val="FF0000"/>
                </a:solidFill>
              </a:rPr>
              <a:t>destinés aux mineurs</a:t>
            </a:r>
            <a:r>
              <a:rPr lang="fr-CH" dirty="0"/>
              <a:t>; </a:t>
            </a:r>
          </a:p>
          <a:p>
            <a:pPr lvl="1" algn="just"/>
            <a:r>
              <a:rPr lang="fr-CH" dirty="0"/>
              <a:t>interdite dans les cinémas et l’espace public, ainsi que sur les panneaux, bâtiments visibles depuis le domaine public. </a:t>
            </a:r>
          </a:p>
          <a:p>
            <a:pPr lvl="1" algn="just"/>
            <a:r>
              <a:rPr lang="fr-CH" dirty="0"/>
              <a:t>(déjà interdite à la radio/télévision)</a:t>
            </a:r>
          </a:p>
          <a:p>
            <a:endParaRPr lang="fr-FR" sz="12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601DA980-E298-4E27-964F-9A0864BFC02F}" type="slidenum">
              <a:rPr lang="de-CH" smtClean="0"/>
              <a:t>5</a:t>
            </a:fld>
            <a:endParaRPr lang="de-CH"/>
          </a:p>
        </p:txBody>
      </p:sp>
    </p:spTree>
    <p:extLst>
      <p:ext uri="{BB962C8B-B14F-4D97-AF65-F5344CB8AC3E}">
        <p14:creationId xmlns:p14="http://schemas.microsoft.com/office/powerpoint/2010/main" val="333902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sz="12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601DA980-E298-4E27-964F-9A0864BFC02F}" type="slidenum">
              <a:rPr lang="de-CH" smtClean="0"/>
              <a:t>6</a:t>
            </a:fld>
            <a:endParaRPr lang="de-CH"/>
          </a:p>
        </p:txBody>
      </p:sp>
    </p:spTree>
    <p:extLst>
      <p:ext uri="{BB962C8B-B14F-4D97-AF65-F5344CB8AC3E}">
        <p14:creationId xmlns:p14="http://schemas.microsoft.com/office/powerpoint/2010/main" val="126785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601DA980-E298-4E27-964F-9A0864BFC02F}" type="slidenum">
              <a:rPr lang="de-CH" smtClean="0"/>
              <a:t>7</a:t>
            </a:fld>
            <a:endParaRPr lang="de-CH"/>
          </a:p>
        </p:txBody>
      </p:sp>
    </p:spTree>
    <p:extLst>
      <p:ext uri="{BB962C8B-B14F-4D97-AF65-F5344CB8AC3E}">
        <p14:creationId xmlns:p14="http://schemas.microsoft.com/office/powerpoint/2010/main" val="158528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3C3F3-0A2B-4197-BDEC-F7933E6ACD4B}"/>
              </a:ext>
            </a:extLst>
          </p:cNvPr>
          <p:cNvSpPr>
            <a:spLocks noGrp="1"/>
          </p:cNvSpPr>
          <p:nvPr>
            <p:ph type="ctrTitle" hasCustomPrompt="1"/>
          </p:nvPr>
        </p:nvSpPr>
        <p:spPr>
          <a:xfrm rot="-180000">
            <a:off x="-96768" y="2338074"/>
            <a:ext cx="2400952" cy="923330"/>
          </a:xfrm>
          <a:prstGeom prst="rect">
            <a:avLst/>
          </a:prstGeom>
          <a:solidFill>
            <a:srgbClr val="83D0F5"/>
          </a:solidFill>
        </p:spPr>
        <p:txBody>
          <a:bodyPr wrap="square" lIns="720000" rIns="180000" anchor="ctr">
            <a:noAutofit/>
          </a:bodyPr>
          <a:lstStyle>
            <a:lvl1pPr marL="0" algn="l">
              <a:defRPr sz="6000" b="0">
                <a:latin typeface="Arial" panose="020B0604020202020204" pitchFamily="34" charset="0"/>
                <a:cs typeface="Arial" panose="020B0604020202020204" pitchFamily="34" charset="0"/>
              </a:defRPr>
            </a:lvl1pPr>
          </a:lstStyle>
          <a:p>
            <a:r>
              <a:rPr lang="fr-CH" noProof="0" dirty="0"/>
              <a:t>Titre </a:t>
            </a:r>
          </a:p>
        </p:txBody>
      </p:sp>
      <p:sp>
        <p:nvSpPr>
          <p:cNvPr id="3" name="Untertitel 2">
            <a:extLst>
              <a:ext uri="{FF2B5EF4-FFF2-40B4-BE49-F238E27FC236}">
                <a16:creationId xmlns:a16="http://schemas.microsoft.com/office/drawing/2014/main" id="{E4B89BC6-2A3F-4137-96DF-549E9DE4C5D5}"/>
              </a:ext>
            </a:extLst>
          </p:cNvPr>
          <p:cNvSpPr>
            <a:spLocks noGrp="1"/>
          </p:cNvSpPr>
          <p:nvPr>
            <p:ph type="subTitle" idx="1" hasCustomPrompt="1"/>
          </p:nvPr>
        </p:nvSpPr>
        <p:spPr>
          <a:xfrm rot="-180000">
            <a:off x="-107103" y="3256384"/>
            <a:ext cx="2672224" cy="535531"/>
          </a:xfrm>
          <a:prstGeom prst="rect">
            <a:avLst/>
          </a:prstGeom>
          <a:solidFill>
            <a:srgbClr val="009FE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sous-titre</a:t>
            </a:r>
            <a:endParaRPr lang="de-CH" dirty="0"/>
          </a:p>
        </p:txBody>
      </p:sp>
      <p:sp>
        <p:nvSpPr>
          <p:cNvPr id="4" name="Datumsplatzhalter 3">
            <a:extLst>
              <a:ext uri="{FF2B5EF4-FFF2-40B4-BE49-F238E27FC236}">
                <a16:creationId xmlns:a16="http://schemas.microsoft.com/office/drawing/2014/main" id="{581DA72D-99DC-4545-8B5F-864B5F53501D}"/>
              </a:ext>
            </a:extLst>
          </p:cNvPr>
          <p:cNvSpPr>
            <a:spLocks noGrp="1"/>
          </p:cNvSpPr>
          <p:nvPr>
            <p:ph type="dt" sz="half" idx="10"/>
          </p:nvPr>
        </p:nvSpPr>
        <p:spPr/>
        <p:txBody>
          <a:bodyPr/>
          <a:lstStyle/>
          <a:p>
            <a:fld id="{55B69A6B-556E-44DD-BD1E-8F09F6CA3CBA}" type="datetimeFigureOut">
              <a:rPr lang="de-CH" smtClean="0"/>
              <a:t>12.01.2022</a:t>
            </a:fld>
            <a:endParaRPr lang="de-CH"/>
          </a:p>
        </p:txBody>
      </p:sp>
      <p:sp>
        <p:nvSpPr>
          <p:cNvPr id="5" name="Fußzeilenplatzhalter 4">
            <a:extLst>
              <a:ext uri="{FF2B5EF4-FFF2-40B4-BE49-F238E27FC236}">
                <a16:creationId xmlns:a16="http://schemas.microsoft.com/office/drawing/2014/main" id="{A5B9D385-FE7D-47EB-97AC-3F1774B86C35}"/>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E774A9D-4800-48DE-BA09-19467F6CB3F4}"/>
              </a:ext>
            </a:extLst>
          </p:cNvPr>
          <p:cNvSpPr>
            <a:spLocks noGrp="1"/>
          </p:cNvSpPr>
          <p:nvPr>
            <p:ph type="sldNum" sz="quarter" idx="12"/>
          </p:nvPr>
        </p:nvSpPr>
        <p:spPr/>
        <p:txBody>
          <a:bodyPr/>
          <a:lstStyle/>
          <a:p>
            <a:fld id="{99EF64EB-B540-4796-AADA-3B00FD8F9FDD}" type="slidenum">
              <a:rPr lang="de-CH" smtClean="0"/>
              <a:t>‹N°›</a:t>
            </a:fld>
            <a:endParaRPr lang="de-CH" dirty="0"/>
          </a:p>
        </p:txBody>
      </p:sp>
      <p:pic>
        <p:nvPicPr>
          <p:cNvPr id="7" name="Image 16">
            <a:extLst>
              <a:ext uri="{FF2B5EF4-FFF2-40B4-BE49-F238E27FC236}">
                <a16:creationId xmlns:a16="http://schemas.microsoft.com/office/drawing/2014/main" id="{669639FE-38B4-4EBA-9AB6-4460FD0B6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814" y="190778"/>
            <a:ext cx="5792186" cy="701003"/>
          </a:xfrm>
          <a:prstGeom prst="rect">
            <a:avLst/>
          </a:prstGeom>
        </p:spPr>
      </p:pic>
      <p:grpSp>
        <p:nvGrpSpPr>
          <p:cNvPr id="15" name="Gruppieren 14">
            <a:extLst>
              <a:ext uri="{FF2B5EF4-FFF2-40B4-BE49-F238E27FC236}">
                <a16:creationId xmlns:a16="http://schemas.microsoft.com/office/drawing/2014/main" id="{76BFF923-A752-4252-86B0-2D30A51A9AA8}"/>
              </a:ext>
            </a:extLst>
          </p:cNvPr>
          <p:cNvGrpSpPr/>
          <p:nvPr userDrawn="1"/>
        </p:nvGrpSpPr>
        <p:grpSpPr>
          <a:xfrm rot="-180000">
            <a:off x="9782771" y="5523967"/>
            <a:ext cx="1940641" cy="782137"/>
            <a:chOff x="7835314" y="4493451"/>
            <a:chExt cx="1940641" cy="782137"/>
          </a:xfrm>
        </p:grpSpPr>
        <p:sp>
          <p:nvSpPr>
            <p:cNvPr id="16" name="Textfeld 15">
              <a:extLst>
                <a:ext uri="{FF2B5EF4-FFF2-40B4-BE49-F238E27FC236}">
                  <a16:creationId xmlns:a16="http://schemas.microsoft.com/office/drawing/2014/main" id="{7193C58B-09CB-4B1D-8D83-A2CD3B18F716}"/>
                </a:ext>
              </a:extLst>
            </p:cNvPr>
            <p:cNvSpPr txBox="1"/>
            <p:nvPr userDrawn="1"/>
          </p:nvSpPr>
          <p:spPr>
            <a:xfrm>
              <a:off x="8241612" y="4493451"/>
              <a:ext cx="1534343" cy="369332"/>
            </a:xfrm>
            <a:prstGeom prst="rect">
              <a:avLst/>
            </a:prstGeom>
            <a:noFill/>
          </p:spPr>
          <p:txBody>
            <a:bodyPr wrap="square" rtlCol="0">
              <a:spAutoFit/>
            </a:bodyPr>
            <a:lstStyle/>
            <a:p>
              <a:pPr algn="r"/>
              <a:r>
                <a:rPr lang="de-CH" b="1" dirty="0">
                  <a:solidFill>
                    <a:srgbClr val="83D0F5"/>
                  </a:solidFill>
                  <a:latin typeface="Arial" panose="020B0604020202020204" pitchFamily="34" charset="0"/>
                  <a:cs typeface="Arial" panose="020B0604020202020204" pitchFamily="34" charset="0"/>
                </a:rPr>
                <a:t>www.plr.ch</a:t>
              </a:r>
            </a:p>
          </p:txBody>
        </p:sp>
        <p:grpSp>
          <p:nvGrpSpPr>
            <p:cNvPr id="18" name="Gruppieren 17">
              <a:extLst>
                <a:ext uri="{FF2B5EF4-FFF2-40B4-BE49-F238E27FC236}">
                  <a16:creationId xmlns:a16="http://schemas.microsoft.com/office/drawing/2014/main" id="{9749CF92-3BEF-4457-A754-16DE6AC27286}"/>
                </a:ext>
              </a:extLst>
            </p:cNvPr>
            <p:cNvGrpSpPr/>
            <p:nvPr userDrawn="1"/>
          </p:nvGrpSpPr>
          <p:grpSpPr>
            <a:xfrm>
              <a:off x="7835314" y="4915490"/>
              <a:ext cx="1862594" cy="360098"/>
              <a:chOff x="3199907" y="5217515"/>
              <a:chExt cx="1862594" cy="360098"/>
            </a:xfrm>
          </p:grpSpPr>
          <p:pic>
            <p:nvPicPr>
              <p:cNvPr id="19" name="Grafik 18">
                <a:extLst>
                  <a:ext uri="{FF2B5EF4-FFF2-40B4-BE49-F238E27FC236}">
                    <a16:creationId xmlns:a16="http://schemas.microsoft.com/office/drawing/2014/main" id="{47202020-D181-4263-9015-66E65FFAFD15}"/>
                  </a:ext>
                </a:extLst>
              </p:cNvPr>
              <p:cNvPicPr>
                <a:picLocks noChangeAspect="1"/>
              </p:cNvPicPr>
              <p:nvPr userDrawn="1"/>
            </p:nvPicPr>
            <p:blipFill>
              <a:blip r:embed="rId3">
                <a:duotone>
                  <a:prstClr val="black"/>
                  <a:srgbClr val="83BEFF">
                    <a:tint val="45000"/>
                    <a:satMod val="400000"/>
                  </a:srgbClr>
                </a:duotone>
                <a:extLst>
                  <a:ext uri="{28A0092B-C50C-407E-A947-70E740481C1C}">
                    <a14:useLocalDpi xmlns:a14="http://schemas.microsoft.com/office/drawing/2010/main" val="0"/>
                  </a:ext>
                </a:extLst>
              </a:blip>
              <a:stretch>
                <a:fillRect/>
              </a:stretch>
            </p:blipFill>
            <p:spPr>
              <a:xfrm>
                <a:off x="3813235" y="5217613"/>
                <a:ext cx="187265" cy="360000"/>
              </a:xfrm>
              <a:prstGeom prst="rect">
                <a:avLst/>
              </a:prstGeom>
            </p:spPr>
          </p:pic>
          <p:pic>
            <p:nvPicPr>
              <p:cNvPr id="20" name="Grafik 19">
                <a:extLst>
                  <a:ext uri="{FF2B5EF4-FFF2-40B4-BE49-F238E27FC236}">
                    <a16:creationId xmlns:a16="http://schemas.microsoft.com/office/drawing/2014/main" id="{851505C8-A3F9-4C37-B928-4A4D98177AF0}"/>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p:blipFill>
            <p:spPr>
              <a:xfrm>
                <a:off x="4171502" y="5217516"/>
                <a:ext cx="360000" cy="360000"/>
              </a:xfrm>
              <a:prstGeom prst="rect">
                <a:avLst/>
              </a:prstGeom>
            </p:spPr>
          </p:pic>
          <p:pic>
            <p:nvPicPr>
              <p:cNvPr id="21" name="Grafik 20">
                <a:extLst>
                  <a:ext uri="{FF2B5EF4-FFF2-40B4-BE49-F238E27FC236}">
                    <a16:creationId xmlns:a16="http://schemas.microsoft.com/office/drawing/2014/main" id="{797CE0AE-17C5-4B8A-8F21-45225E712A97}"/>
                  </a:ext>
                </a:extLst>
              </p:cNvPr>
              <p:cNvPicPr>
                <a:picLocks noChangeAspect="1"/>
              </p:cNvPicPr>
              <p:nvPr userDrawn="1"/>
            </p:nvPicPr>
            <p:blipFill>
              <a:blip r:embed="rId6">
                <a:duotone>
                  <a:prstClr val="black"/>
                  <a:srgbClr val="83BEFF">
                    <a:tint val="45000"/>
                    <a:satMod val="400000"/>
                  </a:srgbClr>
                </a:duotone>
                <a:extLst>
                  <a:ext uri="{28A0092B-C50C-407E-A947-70E740481C1C}">
                    <a14:useLocalDpi xmlns:a14="http://schemas.microsoft.com/office/drawing/2010/main" val="0"/>
                  </a:ext>
                </a:extLst>
              </a:blip>
              <a:stretch>
                <a:fillRect/>
              </a:stretch>
            </p:blipFill>
            <p:spPr>
              <a:xfrm>
                <a:off x="4702501" y="5217515"/>
                <a:ext cx="360000" cy="360000"/>
              </a:xfrm>
              <a:prstGeom prst="rect">
                <a:avLst/>
              </a:prstGeom>
            </p:spPr>
          </p:pic>
          <p:pic>
            <p:nvPicPr>
              <p:cNvPr id="22" name="Grafik 21">
                <a:extLst>
                  <a:ext uri="{FF2B5EF4-FFF2-40B4-BE49-F238E27FC236}">
                    <a16:creationId xmlns:a16="http://schemas.microsoft.com/office/drawing/2014/main" id="{E84BC569-FE17-4993-BD6C-263C49968B5D}"/>
                  </a:ext>
                </a:extLst>
              </p:cNvPr>
              <p:cNvPicPr>
                <a:picLocks noChangeAspect="1"/>
              </p:cNvPicPr>
              <p:nvPr userDrawn="1"/>
            </p:nvPicPr>
            <p:blipFill>
              <a:blip r:embed="rId7">
                <a:duotone>
                  <a:prstClr val="black"/>
                  <a:srgbClr val="83BEFF">
                    <a:tint val="45000"/>
                    <a:satMod val="400000"/>
                  </a:srgbClr>
                </a:duotone>
                <a:extLst>
                  <a:ext uri="{28A0092B-C50C-407E-A947-70E740481C1C}">
                    <a14:useLocalDpi xmlns:a14="http://schemas.microsoft.com/office/drawing/2010/main" val="0"/>
                  </a:ext>
                </a:extLst>
              </a:blip>
              <a:stretch>
                <a:fillRect/>
              </a:stretch>
            </p:blipFill>
            <p:spPr>
              <a:xfrm>
                <a:off x="3199907" y="5217515"/>
                <a:ext cx="442756" cy="360000"/>
              </a:xfrm>
              <a:prstGeom prst="rect">
                <a:avLst/>
              </a:prstGeom>
            </p:spPr>
          </p:pic>
        </p:grpSp>
      </p:grpSp>
    </p:spTree>
    <p:extLst>
      <p:ext uri="{BB962C8B-B14F-4D97-AF65-F5344CB8AC3E}">
        <p14:creationId xmlns:p14="http://schemas.microsoft.com/office/powerpoint/2010/main" val="240824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2562963-5166-4114-9529-7E62BE87E505}"/>
              </a:ext>
            </a:extLst>
          </p:cNvPr>
          <p:cNvSpPr>
            <a:spLocks noGrp="1"/>
          </p:cNvSpPr>
          <p:nvPr>
            <p:ph idx="1"/>
          </p:nvPr>
        </p:nvSpPr>
        <p:spPr>
          <a:xfrm>
            <a:off x="355600" y="2146300"/>
            <a:ext cx="11506200" cy="4030662"/>
          </a:xfrm>
          <a:prstGeom prst="rect">
            <a:avLst/>
          </a:prstGeom>
        </p:spPr>
        <p:txBody>
          <a:bodyPr/>
          <a:lstStyle>
            <a:lvl1pPr marL="2286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1pPr>
            <a:lvl2pPr marL="6858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2pPr>
            <a:lvl3pPr marL="11430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3pPr>
            <a:lvl4pPr marL="16002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4pPr>
            <a:lvl5pPr marL="20574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4" name="Datumsplatzhalter 3">
            <a:extLst>
              <a:ext uri="{FF2B5EF4-FFF2-40B4-BE49-F238E27FC236}">
                <a16:creationId xmlns:a16="http://schemas.microsoft.com/office/drawing/2014/main" id="{268112E9-D66C-452E-989F-0ECE14C5E8B1}"/>
              </a:ext>
            </a:extLst>
          </p:cNvPr>
          <p:cNvSpPr>
            <a:spLocks noGrp="1"/>
          </p:cNvSpPr>
          <p:nvPr>
            <p:ph type="dt" sz="half" idx="10"/>
          </p:nvPr>
        </p:nvSpPr>
        <p:spPr/>
        <p:txBody>
          <a:bodyPr/>
          <a:lstStyle/>
          <a:p>
            <a:fld id="{55B69A6B-556E-44DD-BD1E-8F09F6CA3CBA}" type="datetimeFigureOut">
              <a:rPr lang="de-CH" smtClean="0"/>
              <a:t>12.01.2022</a:t>
            </a:fld>
            <a:endParaRPr lang="de-CH" dirty="0"/>
          </a:p>
        </p:txBody>
      </p:sp>
      <p:sp>
        <p:nvSpPr>
          <p:cNvPr id="5" name="Fußzeilenplatzhalter 4">
            <a:extLst>
              <a:ext uri="{FF2B5EF4-FFF2-40B4-BE49-F238E27FC236}">
                <a16:creationId xmlns:a16="http://schemas.microsoft.com/office/drawing/2014/main" id="{6D7C785C-0B2D-483D-A088-AE2AA5EB47C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B8870E9-39D0-4287-B6D9-82B00C432C7D}"/>
              </a:ext>
            </a:extLst>
          </p:cNvPr>
          <p:cNvSpPr>
            <a:spLocks noGrp="1"/>
          </p:cNvSpPr>
          <p:nvPr>
            <p:ph type="sldNum" sz="quarter" idx="12"/>
          </p:nvPr>
        </p:nvSpPr>
        <p:spPr/>
        <p:txBody>
          <a:bodyPr/>
          <a:lstStyle/>
          <a:p>
            <a:fld id="{99EF64EB-B540-4796-AADA-3B00FD8F9FDD}" type="slidenum">
              <a:rPr lang="de-CH" smtClean="0"/>
              <a:t>‹N°›</a:t>
            </a:fld>
            <a:endParaRPr lang="de-CH"/>
          </a:p>
        </p:txBody>
      </p:sp>
      <p:sp>
        <p:nvSpPr>
          <p:cNvPr id="8" name="Titel 1">
            <a:extLst>
              <a:ext uri="{FF2B5EF4-FFF2-40B4-BE49-F238E27FC236}">
                <a16:creationId xmlns:a16="http://schemas.microsoft.com/office/drawing/2014/main" id="{C5B32F9A-8CD5-4B1A-AA49-3B90260C621B}"/>
              </a:ext>
            </a:extLst>
          </p:cNvPr>
          <p:cNvSpPr>
            <a:spLocks noGrp="1"/>
          </p:cNvSpPr>
          <p:nvPr>
            <p:ph type="ctrTitle" hasCustomPrompt="1"/>
          </p:nvPr>
        </p:nvSpPr>
        <p:spPr>
          <a:xfrm rot="-180000">
            <a:off x="-96771" y="570487"/>
            <a:ext cx="2401844" cy="923330"/>
          </a:xfrm>
          <a:prstGeom prst="rect">
            <a:avLst/>
          </a:prstGeom>
          <a:solidFill>
            <a:srgbClr val="83D0F5"/>
          </a:solidFill>
        </p:spPr>
        <p:txBody>
          <a:bodyPr wrap="square" lIns="720000" rIns="180000" anchor="ctr">
            <a:noAutofit/>
          </a:bodyPr>
          <a:lstStyle>
            <a:lvl1pPr marL="0" algn="l">
              <a:defRPr sz="6000" b="0">
                <a:latin typeface="Arial" panose="020B0604020202020204" pitchFamily="34" charset="0"/>
                <a:cs typeface="Arial" panose="020B0604020202020204" pitchFamily="34" charset="0"/>
              </a:defRPr>
            </a:lvl1pPr>
          </a:lstStyle>
          <a:p>
            <a:r>
              <a:rPr lang="fr-CH" noProof="0" dirty="0"/>
              <a:t>Titre</a:t>
            </a:r>
          </a:p>
        </p:txBody>
      </p:sp>
      <p:sp>
        <p:nvSpPr>
          <p:cNvPr id="9" name="Untertitel 2">
            <a:extLst>
              <a:ext uri="{FF2B5EF4-FFF2-40B4-BE49-F238E27FC236}">
                <a16:creationId xmlns:a16="http://schemas.microsoft.com/office/drawing/2014/main" id="{01C8C260-388D-487F-B7A3-7F1D3ADD7D41}"/>
              </a:ext>
            </a:extLst>
          </p:cNvPr>
          <p:cNvSpPr>
            <a:spLocks noGrp="1"/>
          </p:cNvSpPr>
          <p:nvPr>
            <p:ph type="subTitle" idx="13" hasCustomPrompt="1"/>
          </p:nvPr>
        </p:nvSpPr>
        <p:spPr>
          <a:xfrm rot="-180000">
            <a:off x="-107132" y="1487760"/>
            <a:ext cx="2712789" cy="535531"/>
          </a:xfrm>
          <a:prstGeom prst="rect">
            <a:avLst/>
          </a:prstGeom>
          <a:solidFill>
            <a:srgbClr val="009FE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Sous-</a:t>
            </a:r>
            <a:r>
              <a:rPr lang="de-DE" dirty="0" err="1"/>
              <a:t>titre</a:t>
            </a:r>
            <a:endParaRPr lang="de-CH" dirty="0"/>
          </a:p>
        </p:txBody>
      </p:sp>
    </p:spTree>
    <p:extLst>
      <p:ext uri="{BB962C8B-B14F-4D97-AF65-F5344CB8AC3E}">
        <p14:creationId xmlns:p14="http://schemas.microsoft.com/office/powerpoint/2010/main" val="323227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3D49DFE-31BF-4F7F-905E-A7C15DABFC37}"/>
              </a:ext>
            </a:extLst>
          </p:cNvPr>
          <p:cNvSpPr>
            <a:spLocks noGrp="1"/>
          </p:cNvSpPr>
          <p:nvPr>
            <p:ph type="ctrTitle" hasCustomPrompt="1"/>
          </p:nvPr>
        </p:nvSpPr>
        <p:spPr>
          <a:xfrm rot="-180000">
            <a:off x="-99297" y="2241559"/>
            <a:ext cx="6089187" cy="923330"/>
          </a:xfrm>
          <a:prstGeom prst="rect">
            <a:avLst/>
          </a:prstGeom>
          <a:solidFill>
            <a:srgbClr val="83D0F5"/>
          </a:solidFill>
        </p:spPr>
        <p:txBody>
          <a:bodyPr wrap="square" lIns="720000" rIns="180000" anchor="ctr">
            <a:noAutofit/>
          </a:bodyPr>
          <a:lstStyle>
            <a:lvl1pPr marL="0" algn="l">
              <a:defRPr sz="6000" b="0">
                <a:latin typeface="Arial" panose="020B0604020202020204" pitchFamily="34" charset="0"/>
                <a:cs typeface="Arial" panose="020B0604020202020204" pitchFamily="34" charset="0"/>
              </a:defRPr>
            </a:lvl1pPr>
          </a:lstStyle>
          <a:p>
            <a:r>
              <a:rPr lang="fr-CH" noProof="0" dirty="0"/>
              <a:t>Titre</a:t>
            </a:r>
            <a:r>
              <a:rPr lang="de-CH" dirty="0"/>
              <a:t> de </a:t>
            </a:r>
            <a:r>
              <a:rPr lang="fr-CH" noProof="0" dirty="0"/>
              <a:t>section</a:t>
            </a:r>
          </a:p>
        </p:txBody>
      </p:sp>
      <p:sp>
        <p:nvSpPr>
          <p:cNvPr id="8" name="Untertitel 2">
            <a:extLst>
              <a:ext uri="{FF2B5EF4-FFF2-40B4-BE49-F238E27FC236}">
                <a16:creationId xmlns:a16="http://schemas.microsoft.com/office/drawing/2014/main" id="{D9122DCF-5ACE-492C-A92B-93B94643077E}"/>
              </a:ext>
            </a:extLst>
          </p:cNvPr>
          <p:cNvSpPr>
            <a:spLocks noGrp="1"/>
          </p:cNvSpPr>
          <p:nvPr>
            <p:ph type="subTitle" idx="1" hasCustomPrompt="1"/>
          </p:nvPr>
        </p:nvSpPr>
        <p:spPr>
          <a:xfrm rot="-180000">
            <a:off x="-107143" y="3254858"/>
            <a:ext cx="2730560" cy="535531"/>
          </a:xfrm>
          <a:prstGeom prst="rect">
            <a:avLst/>
          </a:prstGeom>
          <a:solidFill>
            <a:srgbClr val="009FE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noProof="0" dirty="0"/>
              <a:t>sous-titre</a:t>
            </a:r>
          </a:p>
        </p:txBody>
      </p:sp>
      <p:sp>
        <p:nvSpPr>
          <p:cNvPr id="21" name="Datumsplatzhalter 20">
            <a:extLst>
              <a:ext uri="{FF2B5EF4-FFF2-40B4-BE49-F238E27FC236}">
                <a16:creationId xmlns:a16="http://schemas.microsoft.com/office/drawing/2014/main" id="{2FF5737E-8212-43B4-A018-B9B181C4C9E7}"/>
              </a:ext>
            </a:extLst>
          </p:cNvPr>
          <p:cNvSpPr>
            <a:spLocks noGrp="1"/>
          </p:cNvSpPr>
          <p:nvPr>
            <p:ph type="dt" sz="half" idx="10"/>
          </p:nvPr>
        </p:nvSpPr>
        <p:spPr/>
        <p:txBody>
          <a:bodyPr/>
          <a:lstStyle/>
          <a:p>
            <a:fld id="{55B69A6B-556E-44DD-BD1E-8F09F6CA3CBA}" type="datetimeFigureOut">
              <a:rPr lang="de-CH" smtClean="0"/>
              <a:t>12.01.2022</a:t>
            </a:fld>
            <a:endParaRPr lang="de-CH" dirty="0"/>
          </a:p>
        </p:txBody>
      </p:sp>
      <p:sp>
        <p:nvSpPr>
          <p:cNvPr id="22" name="Fußzeilenplatzhalter 21">
            <a:extLst>
              <a:ext uri="{FF2B5EF4-FFF2-40B4-BE49-F238E27FC236}">
                <a16:creationId xmlns:a16="http://schemas.microsoft.com/office/drawing/2014/main" id="{0D62A56E-C82B-40A4-AAFA-5E99BE7FBD73}"/>
              </a:ext>
            </a:extLst>
          </p:cNvPr>
          <p:cNvSpPr>
            <a:spLocks noGrp="1"/>
          </p:cNvSpPr>
          <p:nvPr>
            <p:ph type="ftr" sz="quarter" idx="11"/>
          </p:nvPr>
        </p:nvSpPr>
        <p:spPr/>
        <p:txBody>
          <a:bodyPr/>
          <a:lstStyle/>
          <a:p>
            <a:endParaRPr lang="de-CH"/>
          </a:p>
        </p:txBody>
      </p:sp>
      <p:sp>
        <p:nvSpPr>
          <p:cNvPr id="23" name="Foliennummernplatzhalter 22">
            <a:extLst>
              <a:ext uri="{FF2B5EF4-FFF2-40B4-BE49-F238E27FC236}">
                <a16:creationId xmlns:a16="http://schemas.microsoft.com/office/drawing/2014/main" id="{80BC1B7A-0CBB-4436-939E-FC65F885CC17}"/>
              </a:ext>
            </a:extLst>
          </p:cNvPr>
          <p:cNvSpPr>
            <a:spLocks noGrp="1"/>
          </p:cNvSpPr>
          <p:nvPr>
            <p:ph type="sldNum" sz="quarter" idx="12"/>
          </p:nvPr>
        </p:nvSpPr>
        <p:spPr/>
        <p:txBody>
          <a:bodyPr/>
          <a:lstStyle/>
          <a:p>
            <a:fld id="{99EF64EB-B540-4796-AADA-3B00FD8F9FDD}" type="slidenum">
              <a:rPr lang="de-CH" smtClean="0"/>
              <a:t>‹N°›</a:t>
            </a:fld>
            <a:endParaRPr lang="de-CH" dirty="0"/>
          </a:p>
        </p:txBody>
      </p:sp>
    </p:spTree>
    <p:extLst>
      <p:ext uri="{BB962C8B-B14F-4D97-AF65-F5344CB8AC3E}">
        <p14:creationId xmlns:p14="http://schemas.microsoft.com/office/powerpoint/2010/main" val="308450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9BA5BE4-3634-4403-9D18-E1B2AABDAE22}"/>
              </a:ext>
            </a:extLst>
          </p:cNvPr>
          <p:cNvSpPr>
            <a:spLocks noGrp="1"/>
          </p:cNvSpPr>
          <p:nvPr>
            <p:ph type="dt" sz="half" idx="10"/>
          </p:nvPr>
        </p:nvSpPr>
        <p:spPr/>
        <p:txBody>
          <a:bodyPr/>
          <a:lstStyle/>
          <a:p>
            <a:fld id="{55B69A6B-556E-44DD-BD1E-8F09F6CA3CBA}" type="datetimeFigureOut">
              <a:rPr lang="de-CH" smtClean="0"/>
              <a:t>12.01.2022</a:t>
            </a:fld>
            <a:endParaRPr lang="de-CH"/>
          </a:p>
        </p:txBody>
      </p:sp>
      <p:sp>
        <p:nvSpPr>
          <p:cNvPr id="3" name="Fußzeilenplatzhalter 2">
            <a:extLst>
              <a:ext uri="{FF2B5EF4-FFF2-40B4-BE49-F238E27FC236}">
                <a16:creationId xmlns:a16="http://schemas.microsoft.com/office/drawing/2014/main" id="{F7F3BE5B-11D8-47D5-8C03-CBB1EC7A086C}"/>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3E3699F-1B77-4EAA-9631-5C307BE9029D}"/>
              </a:ext>
            </a:extLst>
          </p:cNvPr>
          <p:cNvSpPr>
            <a:spLocks noGrp="1"/>
          </p:cNvSpPr>
          <p:nvPr>
            <p:ph type="sldNum" sz="quarter" idx="12"/>
          </p:nvPr>
        </p:nvSpPr>
        <p:spPr/>
        <p:txBody>
          <a:bodyPr/>
          <a:lstStyle/>
          <a:p>
            <a:fld id="{99EF64EB-B540-4796-AADA-3B00FD8F9FDD}" type="slidenum">
              <a:rPr lang="de-CH" smtClean="0"/>
              <a:t>‹N°›</a:t>
            </a:fld>
            <a:endParaRPr lang="de-CH"/>
          </a:p>
        </p:txBody>
      </p:sp>
    </p:spTree>
    <p:extLst>
      <p:ext uri="{BB962C8B-B14F-4D97-AF65-F5344CB8AC3E}">
        <p14:creationId xmlns:p14="http://schemas.microsoft.com/office/powerpoint/2010/main" val="938476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92CDCE5-E504-4A72-8353-B9C6574E1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5B69A6B-556E-44DD-BD1E-8F09F6CA3CBA}" type="datetimeFigureOut">
              <a:rPr lang="de-CH" smtClean="0"/>
              <a:pPr/>
              <a:t>12.01.2022</a:t>
            </a:fld>
            <a:endParaRPr lang="de-CH" dirty="0"/>
          </a:p>
        </p:txBody>
      </p:sp>
      <p:sp>
        <p:nvSpPr>
          <p:cNvPr id="5" name="Fußzeilenplatzhalter 4">
            <a:extLst>
              <a:ext uri="{FF2B5EF4-FFF2-40B4-BE49-F238E27FC236}">
                <a16:creationId xmlns:a16="http://schemas.microsoft.com/office/drawing/2014/main" id="{F5BB49BE-F349-432B-B8D0-8FF1548A7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CH"/>
          </a:p>
        </p:txBody>
      </p:sp>
      <p:sp>
        <p:nvSpPr>
          <p:cNvPr id="6" name="Foliennummernplatzhalter 5">
            <a:extLst>
              <a:ext uri="{FF2B5EF4-FFF2-40B4-BE49-F238E27FC236}">
                <a16:creationId xmlns:a16="http://schemas.microsoft.com/office/drawing/2014/main" id="{7A1006F9-E6F6-42B8-AB74-67BACCE9D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9EF64EB-B540-4796-AADA-3B00FD8F9FDD}" type="slidenum">
              <a:rPr lang="de-CH" smtClean="0"/>
              <a:pPr/>
              <a:t>‹N°›</a:t>
            </a:fld>
            <a:endParaRPr lang="de-CH" dirty="0"/>
          </a:p>
        </p:txBody>
      </p:sp>
    </p:spTree>
    <p:extLst>
      <p:ext uri="{BB962C8B-B14F-4D97-AF65-F5344CB8AC3E}">
        <p14:creationId xmlns:p14="http://schemas.microsoft.com/office/powerpoint/2010/main" val="350224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89F6E-6197-4FDF-808D-066B6F993865}"/>
              </a:ext>
            </a:extLst>
          </p:cNvPr>
          <p:cNvSpPr>
            <a:spLocks noGrp="1"/>
          </p:cNvSpPr>
          <p:nvPr>
            <p:ph type="ctrTitle"/>
          </p:nvPr>
        </p:nvSpPr>
        <p:spPr>
          <a:xfrm rot="-180000">
            <a:off x="-103430" y="2083604"/>
            <a:ext cx="12125402" cy="923330"/>
          </a:xfrm>
        </p:spPr>
        <p:txBody>
          <a:bodyPr/>
          <a:lstStyle/>
          <a:p>
            <a:r>
              <a:rPr lang="fr-FR" sz="5400" dirty="0"/>
              <a:t>Non à l’initiative extrême sur le tabac</a:t>
            </a:r>
            <a:endParaRPr lang="fr-CH" sz="5400" dirty="0"/>
          </a:p>
        </p:txBody>
      </p:sp>
      <p:sp>
        <p:nvSpPr>
          <p:cNvPr id="3" name="Sous-titre 2">
            <a:extLst>
              <a:ext uri="{FF2B5EF4-FFF2-40B4-BE49-F238E27FC236}">
                <a16:creationId xmlns:a16="http://schemas.microsoft.com/office/drawing/2014/main" id="{0E21D688-CF17-4DB0-BCA0-27D492A26BAC}"/>
              </a:ext>
            </a:extLst>
          </p:cNvPr>
          <p:cNvSpPr>
            <a:spLocks noGrp="1"/>
          </p:cNvSpPr>
          <p:nvPr>
            <p:ph type="subTitle" idx="1"/>
          </p:nvPr>
        </p:nvSpPr>
        <p:spPr>
          <a:xfrm rot="-180000">
            <a:off x="-109980" y="3146559"/>
            <a:ext cx="6869192" cy="535531"/>
          </a:xfrm>
        </p:spPr>
        <p:txBody>
          <a:bodyPr/>
          <a:lstStyle/>
          <a:p>
            <a:r>
              <a:rPr lang="fr-FR" dirty="0"/>
              <a:t>Prénom, nom, date</a:t>
            </a:r>
            <a:endParaRPr lang="fr-CH" dirty="0"/>
          </a:p>
        </p:txBody>
      </p:sp>
    </p:spTree>
    <p:extLst>
      <p:ext uri="{BB962C8B-B14F-4D97-AF65-F5344CB8AC3E}">
        <p14:creationId xmlns:p14="http://schemas.microsoft.com/office/powerpoint/2010/main" val="197256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53BEAAA-3821-484F-A213-BD370B77A390}"/>
              </a:ext>
            </a:extLst>
          </p:cNvPr>
          <p:cNvSpPr>
            <a:spLocks noGrp="1"/>
          </p:cNvSpPr>
          <p:nvPr>
            <p:ph type="ctrTitle"/>
          </p:nvPr>
        </p:nvSpPr>
        <p:spPr>
          <a:xfrm rot="-180000">
            <a:off x="-97943" y="548280"/>
            <a:ext cx="4113309" cy="923330"/>
          </a:xfrm>
        </p:spPr>
        <p:txBody>
          <a:bodyPr/>
          <a:lstStyle/>
          <a:p>
            <a:r>
              <a:rPr lang="fr-FR" dirty="0"/>
              <a:t>Contexte</a:t>
            </a:r>
            <a:endParaRPr lang="fr-CH" dirty="0"/>
          </a:p>
        </p:txBody>
      </p:sp>
      <p:sp>
        <p:nvSpPr>
          <p:cNvPr id="4" name="Sous-titre 3">
            <a:extLst>
              <a:ext uri="{FF2B5EF4-FFF2-40B4-BE49-F238E27FC236}">
                <a16:creationId xmlns:a16="http://schemas.microsoft.com/office/drawing/2014/main" id="{B58A2A7F-9814-45E2-A63A-F3C894579EDC}"/>
              </a:ext>
            </a:extLst>
          </p:cNvPr>
          <p:cNvSpPr>
            <a:spLocks noGrp="1"/>
          </p:cNvSpPr>
          <p:nvPr>
            <p:ph type="subTitle" idx="13"/>
          </p:nvPr>
        </p:nvSpPr>
        <p:spPr>
          <a:xfrm rot="-180000">
            <a:off x="597861" y="8808387"/>
            <a:ext cx="2505402" cy="535531"/>
          </a:xfrm>
          <a:noFill/>
        </p:spPr>
        <p:txBody>
          <a:bodyPr/>
          <a:lstStyle/>
          <a:p>
            <a:endParaRPr lang="fr-CH" dirty="0"/>
          </a:p>
        </p:txBody>
      </p:sp>
      <p:sp>
        <p:nvSpPr>
          <p:cNvPr id="18" name="Untertitel 3">
            <a:extLst>
              <a:ext uri="{FF2B5EF4-FFF2-40B4-BE49-F238E27FC236}">
                <a16:creationId xmlns:a16="http://schemas.microsoft.com/office/drawing/2014/main" id="{5A4313C0-874C-4D04-9AAE-FE65E99D773E}"/>
              </a:ext>
            </a:extLst>
          </p:cNvPr>
          <p:cNvSpPr txBox="1">
            <a:spLocks/>
          </p:cNvSpPr>
          <p:nvPr/>
        </p:nvSpPr>
        <p:spPr>
          <a:xfrm rot="-180000">
            <a:off x="-110111" y="1373987"/>
            <a:ext cx="7060653" cy="535531"/>
          </a:xfrm>
          <a:prstGeom prst="rect">
            <a:avLst/>
          </a:prstGeom>
          <a:solidFill>
            <a:srgbClr val="009FE3"/>
          </a:solidFill>
        </p:spPr>
        <p:txBody>
          <a:bodyPr wrap="square" lIns="792000" rIns="180000" anchor="ctr">
            <a:noAutofit/>
          </a:bodyPr>
          <a:lstStyle>
            <a:lvl1pPr marL="0" indent="0" algn="l" defTabSz="914400" rtl="0" eaLnBrk="1" latinLnBrk="0" hangingPunct="1">
              <a:lnSpc>
                <a:spcPct val="90000"/>
              </a:lnSpc>
              <a:spcBef>
                <a:spcPts val="0"/>
              </a:spcBef>
              <a:buFont typeface="Arial" panose="020B0604020202020204" pitchFamily="34" charset="0"/>
              <a:buNone/>
              <a:defRPr sz="3200" kern="1200">
                <a:solidFill>
                  <a:schemeClr val="bg1"/>
                </a:solidFill>
                <a:latin typeface="Linotype Univers 320 CnLight" panose="020B0806030202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Développement de la nouvelle loi </a:t>
            </a:r>
            <a:endParaRPr lang="de-CH" dirty="0">
              <a:latin typeface="Arial" panose="020B0604020202020204" pitchFamily="34" charset="0"/>
              <a:cs typeface="Arial" panose="020B0604020202020204" pitchFamily="34" charset="0"/>
            </a:endParaRPr>
          </a:p>
        </p:txBody>
      </p:sp>
      <p:sp>
        <p:nvSpPr>
          <p:cNvPr id="19" name="Espace réservé du contenu 1">
            <a:extLst>
              <a:ext uri="{FF2B5EF4-FFF2-40B4-BE49-F238E27FC236}">
                <a16:creationId xmlns:a16="http://schemas.microsoft.com/office/drawing/2014/main" id="{8363625D-8C21-4325-8AAB-2AAE897E4DB8}"/>
              </a:ext>
            </a:extLst>
          </p:cNvPr>
          <p:cNvSpPr>
            <a:spLocks noGrp="1"/>
          </p:cNvSpPr>
          <p:nvPr>
            <p:ph idx="1"/>
          </p:nvPr>
        </p:nvSpPr>
        <p:spPr>
          <a:xfrm>
            <a:off x="3526970" y="4889240"/>
            <a:ext cx="8322129" cy="1594685"/>
          </a:xfrm>
        </p:spPr>
        <p:txBody>
          <a:bodyPr/>
          <a:lstStyle/>
          <a:p>
            <a:pPr algn="just"/>
            <a:r>
              <a:rPr lang="fr-FR" sz="2500" dirty="0"/>
              <a:t>Dans les faits: </a:t>
            </a:r>
            <a:r>
              <a:rPr lang="fr-FR" sz="2500" b="1" dirty="0"/>
              <a:t>interdiction de toute la publicité pour les produits du tabac</a:t>
            </a:r>
            <a:r>
              <a:rPr lang="fr-FR" sz="2500" dirty="0"/>
              <a:t>.</a:t>
            </a:r>
          </a:p>
          <a:p>
            <a:pPr algn="just"/>
            <a:r>
              <a:rPr lang="fr-FR" sz="2500" dirty="0"/>
              <a:t>Pas de retrait de l’initiative malgré l’adoption de la </a:t>
            </a:r>
            <a:r>
              <a:rPr lang="fr-FR" sz="2500" dirty="0" err="1"/>
              <a:t>LPTab</a:t>
            </a:r>
            <a:r>
              <a:rPr lang="fr-FR" sz="2500" dirty="0"/>
              <a:t> par le Parlement </a:t>
            </a:r>
          </a:p>
        </p:txBody>
      </p:sp>
      <p:pic>
        <p:nvPicPr>
          <p:cNvPr id="5" name="Image 4">
            <a:extLst>
              <a:ext uri="{FF2B5EF4-FFF2-40B4-BE49-F238E27FC236}">
                <a16:creationId xmlns:a16="http://schemas.microsoft.com/office/drawing/2014/main" id="{29A585A2-3C67-4605-9F7F-A93759D646D7}"/>
              </a:ext>
            </a:extLst>
          </p:cNvPr>
          <p:cNvPicPr>
            <a:picLocks noChangeAspect="1"/>
          </p:cNvPicPr>
          <p:nvPr/>
        </p:nvPicPr>
        <p:blipFill>
          <a:blip r:embed="rId3"/>
          <a:stretch>
            <a:fillRect/>
          </a:stretch>
        </p:blipFill>
        <p:spPr>
          <a:xfrm>
            <a:off x="6946119" y="1354525"/>
            <a:ext cx="4902981" cy="2918895"/>
          </a:xfrm>
          <a:prstGeom prst="rect">
            <a:avLst/>
          </a:prstGeom>
          <a:ln>
            <a:noFill/>
          </a:ln>
          <a:effectLst>
            <a:outerShdw blurRad="292100" dist="139700" dir="2700000" algn="tl" rotWithShape="0">
              <a:srgbClr val="333333">
                <a:alpha val="65000"/>
              </a:srgbClr>
            </a:outerShdw>
          </a:effectLst>
        </p:spPr>
      </p:pic>
      <p:sp>
        <p:nvSpPr>
          <p:cNvPr id="8" name="Espace réservé du contenu 1">
            <a:extLst>
              <a:ext uri="{FF2B5EF4-FFF2-40B4-BE49-F238E27FC236}">
                <a16:creationId xmlns:a16="http://schemas.microsoft.com/office/drawing/2014/main" id="{FC2DC9FE-68D9-4B1F-9279-53802AA8F469}"/>
              </a:ext>
            </a:extLst>
          </p:cNvPr>
          <p:cNvSpPr txBox="1">
            <a:spLocks/>
          </p:cNvSpPr>
          <p:nvPr/>
        </p:nvSpPr>
        <p:spPr>
          <a:xfrm>
            <a:off x="342899" y="2089438"/>
            <a:ext cx="6477779" cy="1474856"/>
          </a:xfrm>
          <a:prstGeom prst="rect">
            <a:avLst/>
          </a:prstGeom>
        </p:spPr>
        <p:txBody>
          <a:bodyPr/>
          <a:lstStyle>
            <a:lvl1pPr marL="228600" indent="-228600" algn="l" defTabSz="914400" rtl="0" eaLnBrk="1" latinLnBrk="0" hangingPunct="1">
              <a:lnSpc>
                <a:spcPct val="90000"/>
              </a:lnSpc>
              <a:spcBef>
                <a:spcPts val="1000"/>
              </a:spcBef>
              <a:buClr>
                <a:srgbClr val="009FD9"/>
              </a:buClr>
              <a:buFont typeface="Calibri" panose="020F050202020403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9FD9"/>
              </a:buClr>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9FD9"/>
              </a:buClr>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9FD9"/>
              </a:buClr>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9FD9"/>
              </a:buClr>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500" dirty="0"/>
              <a:t>Lancée en 2017, dans le but de faire pression sur le Parlement en vue du traitement de la </a:t>
            </a:r>
            <a:r>
              <a:rPr lang="fr-FR" sz="2500" dirty="0" err="1"/>
              <a:t>LPTab</a:t>
            </a:r>
            <a:r>
              <a:rPr lang="fr-FR" sz="2500" dirty="0"/>
              <a:t>. </a:t>
            </a:r>
          </a:p>
          <a:p>
            <a:pPr marL="0" indent="0" algn="just">
              <a:buNone/>
            </a:pPr>
            <a:endParaRPr lang="fr-FR" sz="2500" dirty="0"/>
          </a:p>
          <a:p>
            <a:pPr algn="just"/>
            <a:r>
              <a:rPr lang="fr-FR" sz="2500" dirty="0"/>
              <a:t>Interdiction de la publicité « qui atteint les enfants et les jeunes ».</a:t>
            </a:r>
          </a:p>
        </p:txBody>
      </p:sp>
      <p:pic>
        <p:nvPicPr>
          <p:cNvPr id="9" name="Picture 2" descr="Publicité pour le tabac: vers une interdiction totale ...">
            <a:extLst>
              <a:ext uri="{FF2B5EF4-FFF2-40B4-BE49-F238E27FC236}">
                <a16:creationId xmlns:a16="http://schemas.microsoft.com/office/drawing/2014/main" id="{28473F3B-918A-405C-BE71-9C61D3F71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 y="4884375"/>
            <a:ext cx="3085703" cy="1736160"/>
          </a:xfrm>
          <a:prstGeom prst="rect">
            <a:avLst/>
          </a:prstGeom>
          <a:noFill/>
          <a:extLst>
            <a:ext uri="{909E8E84-426E-40DD-AFC4-6F175D3DCCD1}">
              <a14:hiddenFill xmlns:a14="http://schemas.microsoft.com/office/drawing/2010/main">
                <a:solidFill>
                  <a:srgbClr val="FFFFFF"/>
                </a:solidFill>
              </a14:hiddenFill>
            </a:ext>
          </a:extLst>
        </p:spPr>
      </p:pic>
      <p:sp>
        <p:nvSpPr>
          <p:cNvPr id="6" name="Interdiction 5">
            <a:extLst>
              <a:ext uri="{FF2B5EF4-FFF2-40B4-BE49-F238E27FC236}">
                <a16:creationId xmlns:a16="http://schemas.microsoft.com/office/drawing/2014/main" id="{625FB034-867B-4A38-9343-32AC6DE25746}"/>
              </a:ext>
            </a:extLst>
          </p:cNvPr>
          <p:cNvSpPr/>
          <p:nvPr/>
        </p:nvSpPr>
        <p:spPr>
          <a:xfrm>
            <a:off x="1240972" y="4884375"/>
            <a:ext cx="363894" cy="35943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1" name="Interdiction 10">
            <a:extLst>
              <a:ext uri="{FF2B5EF4-FFF2-40B4-BE49-F238E27FC236}">
                <a16:creationId xmlns:a16="http://schemas.microsoft.com/office/drawing/2014/main" id="{759C7D52-E49C-41E0-BB25-74D737AA5A85}"/>
              </a:ext>
            </a:extLst>
          </p:cNvPr>
          <p:cNvSpPr/>
          <p:nvPr/>
        </p:nvSpPr>
        <p:spPr>
          <a:xfrm>
            <a:off x="2152840" y="4884375"/>
            <a:ext cx="363894" cy="35943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51593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53BEAAA-3821-484F-A213-BD370B77A390}"/>
              </a:ext>
            </a:extLst>
          </p:cNvPr>
          <p:cNvSpPr>
            <a:spLocks noGrp="1"/>
          </p:cNvSpPr>
          <p:nvPr>
            <p:ph type="ctrTitle"/>
          </p:nvPr>
        </p:nvSpPr>
        <p:spPr>
          <a:xfrm rot="-180000">
            <a:off x="-102347" y="380066"/>
            <a:ext cx="10541512" cy="923330"/>
          </a:xfrm>
        </p:spPr>
        <p:txBody>
          <a:bodyPr/>
          <a:lstStyle/>
          <a:p>
            <a:r>
              <a:rPr lang="fr-FR" dirty="0"/>
              <a:t>Pourquoi NON à l’initiative ?</a:t>
            </a:r>
            <a:endParaRPr lang="fr-CH" dirty="0"/>
          </a:p>
        </p:txBody>
      </p:sp>
      <p:sp>
        <p:nvSpPr>
          <p:cNvPr id="18" name="Untertitel 3">
            <a:extLst>
              <a:ext uri="{FF2B5EF4-FFF2-40B4-BE49-F238E27FC236}">
                <a16:creationId xmlns:a16="http://schemas.microsoft.com/office/drawing/2014/main" id="{5A4313C0-874C-4D04-9AAE-FE65E99D773E}"/>
              </a:ext>
            </a:extLst>
          </p:cNvPr>
          <p:cNvSpPr txBox="1">
            <a:spLocks/>
          </p:cNvSpPr>
          <p:nvPr/>
        </p:nvSpPr>
        <p:spPr>
          <a:xfrm rot="-180000">
            <a:off x="-107289" y="1481747"/>
            <a:ext cx="2942635" cy="535531"/>
          </a:xfrm>
          <a:prstGeom prst="rect">
            <a:avLst/>
          </a:prstGeom>
          <a:solidFill>
            <a:srgbClr val="009FE3"/>
          </a:solidFill>
        </p:spPr>
        <p:txBody>
          <a:bodyPr wrap="square" lIns="792000" rIns="180000" anchor="ctr">
            <a:noAutofit/>
          </a:bodyPr>
          <a:lstStyle>
            <a:lvl1pPr marL="0" indent="0" algn="l" defTabSz="914400" rtl="0" eaLnBrk="1" latinLnBrk="0" hangingPunct="1">
              <a:lnSpc>
                <a:spcPct val="90000"/>
              </a:lnSpc>
              <a:spcBef>
                <a:spcPts val="0"/>
              </a:spcBef>
              <a:buFont typeface="Arial" panose="020B0604020202020204" pitchFamily="34" charset="0"/>
              <a:buNone/>
              <a:defRPr sz="3200" kern="1200">
                <a:solidFill>
                  <a:schemeClr val="bg1"/>
                </a:solidFill>
                <a:latin typeface="Linotype Univers 320 CnLight" panose="020B0806030202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Arguments</a:t>
            </a:r>
            <a:endParaRPr lang="de-CH" dirty="0">
              <a:latin typeface="Arial" panose="020B0604020202020204" pitchFamily="34" charset="0"/>
              <a:cs typeface="Arial" panose="020B0604020202020204" pitchFamily="34" charset="0"/>
            </a:endParaRPr>
          </a:p>
        </p:txBody>
      </p:sp>
      <p:sp>
        <p:nvSpPr>
          <p:cNvPr id="19" name="Espace réservé du contenu 1">
            <a:extLst>
              <a:ext uri="{FF2B5EF4-FFF2-40B4-BE49-F238E27FC236}">
                <a16:creationId xmlns:a16="http://schemas.microsoft.com/office/drawing/2014/main" id="{8363625D-8C21-4325-8AAB-2AAE897E4DB8}"/>
              </a:ext>
            </a:extLst>
          </p:cNvPr>
          <p:cNvSpPr>
            <a:spLocks noGrp="1"/>
          </p:cNvSpPr>
          <p:nvPr>
            <p:ph idx="1"/>
          </p:nvPr>
        </p:nvSpPr>
        <p:spPr>
          <a:xfrm>
            <a:off x="349937" y="2363099"/>
            <a:ext cx="11506200" cy="4177659"/>
          </a:xfrm>
        </p:spPr>
        <p:txBody>
          <a:bodyPr>
            <a:normAutofit fontScale="92500"/>
          </a:bodyPr>
          <a:lstStyle/>
          <a:p>
            <a:pPr algn="just"/>
            <a:r>
              <a:rPr lang="fr-FR" dirty="0"/>
              <a:t>L’initiative équivaut à une </a:t>
            </a:r>
            <a:r>
              <a:rPr lang="fr-FR" b="1" dirty="0"/>
              <a:t>interdiction générale </a:t>
            </a:r>
            <a:r>
              <a:rPr lang="fr-FR" dirty="0"/>
              <a:t>de la publicité pour le tabac. </a:t>
            </a:r>
          </a:p>
          <a:p>
            <a:pPr algn="just"/>
            <a:endParaRPr lang="fr-FR" b="1" dirty="0"/>
          </a:p>
          <a:p>
            <a:pPr algn="just"/>
            <a:r>
              <a:rPr lang="fr-FR" dirty="0"/>
              <a:t>Contrôle de l’information diffusée sans effet sur la protection de la jeunesse</a:t>
            </a:r>
          </a:p>
          <a:p>
            <a:pPr algn="just"/>
            <a:endParaRPr lang="fr-FR" b="1" dirty="0"/>
          </a:p>
          <a:p>
            <a:pPr algn="just"/>
            <a:r>
              <a:rPr lang="fr-FR" b="1" dirty="0"/>
              <a:t>Porte ouverte </a:t>
            </a:r>
            <a:r>
              <a:rPr lang="fr-FR" dirty="0"/>
              <a:t>pour d’autres interdictions: alcool, sucre, gras, voiture, etc.</a:t>
            </a:r>
          </a:p>
          <a:p>
            <a:pPr marL="0" indent="0" algn="just">
              <a:buNone/>
            </a:pPr>
            <a:r>
              <a:rPr lang="fr-FR" dirty="0"/>
              <a:t>                                                                         </a:t>
            </a:r>
            <a:r>
              <a:rPr lang="fr-FR" sz="3500" b="1" dirty="0"/>
              <a:t>  </a:t>
            </a:r>
          </a:p>
          <a:p>
            <a:pPr marL="0" indent="0" algn="just">
              <a:buNone/>
            </a:pPr>
            <a:r>
              <a:rPr lang="fr-FR" sz="3500" b="1" dirty="0"/>
              <a:t>                                                                ?</a:t>
            </a:r>
            <a:endParaRPr lang="fr-FR" dirty="0"/>
          </a:p>
          <a:p>
            <a:pPr algn="just"/>
            <a:endParaRPr lang="fr-FR" dirty="0"/>
          </a:p>
        </p:txBody>
      </p:sp>
      <p:pic>
        <p:nvPicPr>
          <p:cNvPr id="4" name="Image 3" descr="Une image contenant texte, signe, extérieur, clipart&#10;&#10;Description générée automatiquement">
            <a:extLst>
              <a:ext uri="{FF2B5EF4-FFF2-40B4-BE49-F238E27FC236}">
                <a16:creationId xmlns:a16="http://schemas.microsoft.com/office/drawing/2014/main" id="{EA6A1FCA-D291-42D6-8F92-1AC94E289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72" y="5406719"/>
            <a:ext cx="1309955" cy="1309955"/>
          </a:xfrm>
          <a:prstGeom prst="rect">
            <a:avLst/>
          </a:prstGeom>
        </p:spPr>
      </p:pic>
      <p:pic>
        <p:nvPicPr>
          <p:cNvPr id="6" name="Image 5">
            <a:extLst>
              <a:ext uri="{FF2B5EF4-FFF2-40B4-BE49-F238E27FC236}">
                <a16:creationId xmlns:a16="http://schemas.microsoft.com/office/drawing/2014/main" id="{1E0D1B1B-E891-4C34-8B00-93EB3A0F3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868" y="5406719"/>
            <a:ext cx="1309955" cy="1309955"/>
          </a:xfrm>
          <a:prstGeom prst="rect">
            <a:avLst/>
          </a:prstGeom>
        </p:spPr>
      </p:pic>
      <p:pic>
        <p:nvPicPr>
          <p:cNvPr id="8" name="Image 7">
            <a:extLst>
              <a:ext uri="{FF2B5EF4-FFF2-40B4-BE49-F238E27FC236}">
                <a16:creationId xmlns:a16="http://schemas.microsoft.com/office/drawing/2014/main" id="{D735A3B6-10BD-42D1-873C-427FB8CB5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3937" y="5341405"/>
            <a:ext cx="1446986" cy="1446986"/>
          </a:xfrm>
          <a:prstGeom prst="rect">
            <a:avLst/>
          </a:prstGeom>
        </p:spPr>
      </p:pic>
      <p:pic>
        <p:nvPicPr>
          <p:cNvPr id="10" name="Image 9">
            <a:extLst>
              <a:ext uri="{FF2B5EF4-FFF2-40B4-BE49-F238E27FC236}">
                <a16:creationId xmlns:a16="http://schemas.microsoft.com/office/drawing/2014/main" id="{05DDACF5-AE90-415E-8221-726114DC93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037" y="5439375"/>
            <a:ext cx="1244641" cy="1244641"/>
          </a:xfrm>
          <a:prstGeom prst="rect">
            <a:avLst/>
          </a:prstGeom>
        </p:spPr>
      </p:pic>
    </p:spTree>
    <p:extLst>
      <p:ext uri="{BB962C8B-B14F-4D97-AF65-F5344CB8AC3E}">
        <p14:creationId xmlns:p14="http://schemas.microsoft.com/office/powerpoint/2010/main" val="66555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FA04867-23C1-4791-9FE7-44AE9DCCEA9E}"/>
              </a:ext>
            </a:extLst>
          </p:cNvPr>
          <p:cNvSpPr>
            <a:spLocks noGrp="1"/>
          </p:cNvSpPr>
          <p:nvPr>
            <p:ph idx="1"/>
          </p:nvPr>
        </p:nvSpPr>
        <p:spPr>
          <a:xfrm>
            <a:off x="355600" y="2162978"/>
            <a:ext cx="11506200" cy="4382196"/>
          </a:xfrm>
        </p:spPr>
        <p:txBody>
          <a:bodyPr/>
          <a:lstStyle/>
          <a:p>
            <a:r>
              <a:rPr lang="fr-FR" dirty="0"/>
              <a:t>Interdire la publicité pour un produit autorisé pose la question du rôle de l’État : est-ce que cela signifie qu’il recommande les produits qui font l’objet de publicité ?</a:t>
            </a:r>
          </a:p>
          <a:p>
            <a:endParaRPr lang="fr-FR" dirty="0"/>
          </a:p>
          <a:p>
            <a:r>
              <a:rPr lang="fr-FR" dirty="0"/>
              <a:t>En réponse aux préoccupations portées par les initiants, la loi sur les produits du tabac a été pensée pour préserver davantage les jeunes.</a:t>
            </a:r>
          </a:p>
          <a:p>
            <a:endParaRPr lang="fr-FR" sz="2800" dirty="0">
              <a:effectLst/>
              <a:latin typeface="Arial" panose="020B0604020202020204" pitchFamily="34" charset="0"/>
              <a:ea typeface="Calibri" panose="020F0502020204030204" pitchFamily="34" charset="0"/>
            </a:endParaRPr>
          </a:p>
          <a:p>
            <a:r>
              <a:rPr lang="fr-FR" sz="2800" dirty="0">
                <a:effectLst/>
                <a:latin typeface="Arial" panose="020B0604020202020204" pitchFamily="34" charset="0"/>
                <a:ea typeface="Calibri" panose="020F0502020204030204" pitchFamily="34" charset="0"/>
              </a:rPr>
              <a:t>Si l’initiative est acceptée, la loi sur les produits du tabac entrera certes en vigueur, mais elle devrait être adaptée. Bien qu’elle soit déjà la solution la plus efficace et qu’elle soit suffisante.</a:t>
            </a:r>
          </a:p>
        </p:txBody>
      </p:sp>
      <p:sp>
        <p:nvSpPr>
          <p:cNvPr id="3" name="Titre 2">
            <a:extLst>
              <a:ext uri="{FF2B5EF4-FFF2-40B4-BE49-F238E27FC236}">
                <a16:creationId xmlns:a16="http://schemas.microsoft.com/office/drawing/2014/main" id="{ADCDD796-74B2-4815-9212-6C88AAEBCB94}"/>
              </a:ext>
            </a:extLst>
          </p:cNvPr>
          <p:cNvSpPr>
            <a:spLocks noGrp="1"/>
          </p:cNvSpPr>
          <p:nvPr>
            <p:ph type="ctrTitle"/>
          </p:nvPr>
        </p:nvSpPr>
        <p:spPr>
          <a:xfrm rot="-180000">
            <a:off x="-102339" y="357867"/>
            <a:ext cx="10527067" cy="923330"/>
          </a:xfrm>
        </p:spPr>
        <p:txBody>
          <a:bodyPr/>
          <a:lstStyle/>
          <a:p>
            <a:r>
              <a:rPr lang="fr-FR" dirty="0"/>
              <a:t>Pourquoi NON à l’initiative ?</a:t>
            </a:r>
            <a:endParaRPr lang="fr-CH" dirty="0"/>
          </a:p>
        </p:txBody>
      </p:sp>
      <p:sp>
        <p:nvSpPr>
          <p:cNvPr id="4" name="Sous-titre 3">
            <a:extLst>
              <a:ext uri="{FF2B5EF4-FFF2-40B4-BE49-F238E27FC236}">
                <a16:creationId xmlns:a16="http://schemas.microsoft.com/office/drawing/2014/main" id="{2A7D2689-D21B-4FFA-94E1-CA9966024C4B}"/>
              </a:ext>
            </a:extLst>
          </p:cNvPr>
          <p:cNvSpPr>
            <a:spLocks noGrp="1"/>
          </p:cNvSpPr>
          <p:nvPr>
            <p:ph type="subTitle" idx="13"/>
          </p:nvPr>
        </p:nvSpPr>
        <p:spPr>
          <a:xfrm rot="-180000">
            <a:off x="-107303" y="1481259"/>
            <a:ext cx="2961221" cy="535531"/>
          </a:xfrm>
        </p:spPr>
        <p:txBody>
          <a:bodyPr/>
          <a:lstStyle/>
          <a:p>
            <a:r>
              <a:rPr lang="fr-FR" dirty="0"/>
              <a:t>Arguments</a:t>
            </a:r>
            <a:endParaRPr lang="fr-CH" dirty="0"/>
          </a:p>
        </p:txBody>
      </p:sp>
    </p:spTree>
    <p:extLst>
      <p:ext uri="{BB962C8B-B14F-4D97-AF65-F5344CB8AC3E}">
        <p14:creationId xmlns:p14="http://schemas.microsoft.com/office/powerpoint/2010/main" val="371960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B7BF4BA4-2E31-4B08-BB79-DBFA2BCF7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893" y="1091868"/>
            <a:ext cx="1880679" cy="1880679"/>
          </a:xfrm>
          <a:prstGeom prst="rect">
            <a:avLst/>
          </a:prstGeom>
        </p:spPr>
      </p:pic>
      <p:pic>
        <p:nvPicPr>
          <p:cNvPr id="7" name="Image 6">
            <a:extLst>
              <a:ext uri="{FF2B5EF4-FFF2-40B4-BE49-F238E27FC236}">
                <a16:creationId xmlns:a16="http://schemas.microsoft.com/office/drawing/2014/main" id="{F4C95FC7-80C9-40B3-A859-B37212751F76}"/>
              </a:ext>
            </a:extLst>
          </p:cNvPr>
          <p:cNvPicPr>
            <a:picLocks noChangeAspect="1"/>
          </p:cNvPicPr>
          <p:nvPr/>
        </p:nvPicPr>
        <p:blipFill>
          <a:blip r:embed="rId4"/>
          <a:stretch>
            <a:fillRect/>
          </a:stretch>
        </p:blipFill>
        <p:spPr>
          <a:xfrm>
            <a:off x="8294263" y="1225824"/>
            <a:ext cx="1702928" cy="1721718"/>
          </a:xfrm>
          <a:prstGeom prst="rect">
            <a:avLst/>
          </a:prstGeom>
        </p:spPr>
      </p:pic>
      <p:sp>
        <p:nvSpPr>
          <p:cNvPr id="3" name="Titre 2">
            <a:extLst>
              <a:ext uri="{FF2B5EF4-FFF2-40B4-BE49-F238E27FC236}">
                <a16:creationId xmlns:a16="http://schemas.microsoft.com/office/drawing/2014/main" id="{C53BEAAA-3821-484F-A213-BD370B77A390}"/>
              </a:ext>
            </a:extLst>
          </p:cNvPr>
          <p:cNvSpPr>
            <a:spLocks noGrp="1"/>
          </p:cNvSpPr>
          <p:nvPr>
            <p:ph type="ctrTitle"/>
          </p:nvPr>
        </p:nvSpPr>
        <p:spPr>
          <a:xfrm rot="-180000">
            <a:off x="-102336" y="380464"/>
            <a:ext cx="10526294" cy="923330"/>
          </a:xfrm>
        </p:spPr>
        <p:txBody>
          <a:bodyPr/>
          <a:lstStyle/>
          <a:p>
            <a:r>
              <a:rPr lang="fr-FR" dirty="0"/>
              <a:t>Loi sur les produits du tabac</a:t>
            </a:r>
            <a:endParaRPr lang="fr-CH" dirty="0"/>
          </a:p>
        </p:txBody>
      </p:sp>
      <p:sp>
        <p:nvSpPr>
          <p:cNvPr id="18" name="Untertitel 3">
            <a:extLst>
              <a:ext uri="{FF2B5EF4-FFF2-40B4-BE49-F238E27FC236}">
                <a16:creationId xmlns:a16="http://schemas.microsoft.com/office/drawing/2014/main" id="{5A4313C0-874C-4D04-9AAE-FE65E99D773E}"/>
              </a:ext>
            </a:extLst>
          </p:cNvPr>
          <p:cNvSpPr txBox="1">
            <a:spLocks/>
          </p:cNvSpPr>
          <p:nvPr/>
        </p:nvSpPr>
        <p:spPr>
          <a:xfrm rot="-180000">
            <a:off x="-109587" y="1403293"/>
            <a:ext cx="6297336" cy="535531"/>
          </a:xfrm>
          <a:prstGeom prst="rect">
            <a:avLst/>
          </a:prstGeom>
          <a:solidFill>
            <a:srgbClr val="009FE3"/>
          </a:solidFill>
        </p:spPr>
        <p:txBody>
          <a:bodyPr wrap="square" lIns="792000" rIns="180000" anchor="ctr">
            <a:noAutofit/>
          </a:bodyPr>
          <a:lstStyle>
            <a:lvl1pPr marL="0" indent="0" algn="l" defTabSz="914400" rtl="0" eaLnBrk="1" latinLnBrk="0" hangingPunct="1">
              <a:lnSpc>
                <a:spcPct val="90000"/>
              </a:lnSpc>
              <a:spcBef>
                <a:spcPts val="0"/>
              </a:spcBef>
              <a:buFont typeface="Arial" panose="020B0604020202020204" pitchFamily="34" charset="0"/>
              <a:buNone/>
              <a:defRPr sz="3200" kern="1200">
                <a:solidFill>
                  <a:schemeClr val="bg1"/>
                </a:solidFill>
                <a:latin typeface="Linotype Univers 320 CnLight" panose="020B0806030202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Contre-projet indirect efficace</a:t>
            </a:r>
            <a:endParaRPr lang="de-CH" dirty="0">
              <a:latin typeface="Arial" panose="020B0604020202020204" pitchFamily="34" charset="0"/>
              <a:cs typeface="Arial" panose="020B0604020202020204" pitchFamily="34" charset="0"/>
            </a:endParaRPr>
          </a:p>
        </p:txBody>
      </p:sp>
      <p:sp>
        <p:nvSpPr>
          <p:cNvPr id="19" name="Espace réservé du contenu 1">
            <a:extLst>
              <a:ext uri="{FF2B5EF4-FFF2-40B4-BE49-F238E27FC236}">
                <a16:creationId xmlns:a16="http://schemas.microsoft.com/office/drawing/2014/main" id="{8363625D-8C21-4325-8AAB-2AAE897E4DB8}"/>
              </a:ext>
            </a:extLst>
          </p:cNvPr>
          <p:cNvSpPr>
            <a:spLocks noGrp="1"/>
          </p:cNvSpPr>
          <p:nvPr>
            <p:ph idx="1"/>
          </p:nvPr>
        </p:nvSpPr>
        <p:spPr>
          <a:xfrm>
            <a:off x="342900" y="2213811"/>
            <a:ext cx="11506200" cy="4272628"/>
          </a:xfrm>
        </p:spPr>
        <p:txBody>
          <a:bodyPr>
            <a:normAutofit/>
          </a:bodyPr>
          <a:lstStyle/>
          <a:p>
            <a:pPr algn="just"/>
            <a:endParaRPr lang="fr-CH" sz="2000" b="1" dirty="0"/>
          </a:p>
          <a:p>
            <a:pPr algn="just"/>
            <a:r>
              <a:rPr lang="fr-CH" sz="2000" b="1" dirty="0"/>
              <a:t>Vente</a:t>
            </a:r>
            <a:r>
              <a:rPr lang="fr-CH" sz="2000" dirty="0"/>
              <a:t> de tabac : 18 ans dans toute la Suisse</a:t>
            </a:r>
          </a:p>
          <a:p>
            <a:pPr algn="just"/>
            <a:r>
              <a:rPr lang="fr-CH" sz="2000" b="1" dirty="0"/>
              <a:t>Publicité </a:t>
            </a:r>
            <a:r>
              <a:rPr lang="fr-CH" sz="2000" dirty="0"/>
              <a:t>: interdite dans plusieurs cas de figure</a:t>
            </a:r>
          </a:p>
          <a:p>
            <a:pPr algn="just"/>
            <a:r>
              <a:rPr lang="fr-CH" sz="2000" b="1" dirty="0"/>
              <a:t>Parrainage </a:t>
            </a:r>
            <a:r>
              <a:rPr lang="fr-CH" sz="2000" dirty="0"/>
              <a:t>: </a:t>
            </a:r>
            <a:r>
              <a:rPr lang="fr-CH" sz="2000" dirty="0">
                <a:effectLst/>
                <a:latin typeface="Arial" panose="020B0604020202020204" pitchFamily="34" charset="0"/>
                <a:ea typeface="Times New Roman" panose="02020603050405020304" pitchFamily="18" charset="0"/>
                <a:cs typeface="Times New Roman" panose="02020603050405020304" pitchFamily="18" charset="0"/>
              </a:rPr>
              <a:t>interdit pour les événements ayant un caractère international ou s’adressant à des mineurs.</a:t>
            </a:r>
          </a:p>
          <a:p>
            <a:pPr algn="just"/>
            <a:r>
              <a:rPr lang="fr-CH" sz="2000" b="1" dirty="0">
                <a:cs typeface="Times New Roman" panose="02020603050405020304" pitchFamily="18" charset="0"/>
              </a:rPr>
              <a:t>Fédéralisme </a:t>
            </a:r>
            <a:r>
              <a:rPr lang="fr-CH" sz="2000" dirty="0">
                <a:cs typeface="Times New Roman" panose="02020603050405020304" pitchFamily="18" charset="0"/>
              </a:rPr>
              <a:t>:</a:t>
            </a:r>
            <a:r>
              <a:rPr lang="fr-CH" sz="2000" b="1" dirty="0">
                <a:cs typeface="Times New Roman" panose="02020603050405020304" pitchFamily="18" charset="0"/>
              </a:rPr>
              <a:t> </a:t>
            </a:r>
            <a:r>
              <a:rPr lang="fr-CH" sz="2000" dirty="0">
                <a:cs typeface="Times New Roman" panose="02020603050405020304" pitchFamily="18" charset="0"/>
              </a:rPr>
              <a:t>Les cantons pourront édicter des dispositions plus strictes concernant la publicité, la promotion et le parrainage. </a:t>
            </a:r>
          </a:p>
          <a:p>
            <a:pPr algn="just"/>
            <a:r>
              <a:rPr lang="fr-CH" sz="2000" b="1" dirty="0">
                <a:cs typeface="Times New Roman" panose="02020603050405020304" pitchFamily="18" charset="0"/>
              </a:rPr>
              <a:t>Nouveaux produits </a:t>
            </a:r>
            <a:r>
              <a:rPr lang="fr-CH" sz="2000" dirty="0">
                <a:cs typeface="Times New Roman" panose="02020603050405020304" pitchFamily="18" charset="0"/>
              </a:rPr>
              <a:t>: réglementation des </a:t>
            </a:r>
            <a:r>
              <a:rPr lang="fr-CH" sz="2000" dirty="0">
                <a:effectLst/>
                <a:latin typeface="Arial" panose="020B0604020202020204" pitchFamily="34" charset="0"/>
                <a:ea typeface="Times New Roman" panose="02020603050405020304" pitchFamily="18" charset="0"/>
                <a:cs typeface="Times New Roman" panose="02020603050405020304" pitchFamily="18" charset="0"/>
              </a:rPr>
              <a:t>cigarettes électroniques, tabac à chauffer, snus.</a:t>
            </a:r>
          </a:p>
          <a:p>
            <a:pPr lvl="1" algn="just"/>
            <a:r>
              <a:rPr lang="fr-CH" sz="1600" b="1" dirty="0">
                <a:cs typeface="Times New Roman" panose="02020603050405020304" pitchFamily="18" charset="0"/>
              </a:rPr>
              <a:t>Fumée passive :</a:t>
            </a:r>
            <a:r>
              <a:rPr lang="fr-CH" sz="1600" dirty="0">
                <a:cs typeface="Times New Roman" panose="02020603050405020304" pitchFamily="18" charset="0"/>
              </a:rPr>
              <a:t> mêmes règles pour le tabac et les nouveaux produits.</a:t>
            </a:r>
            <a:endParaRPr lang="fr-CH" sz="1600" b="1" dirty="0">
              <a:cs typeface="Times New Roman" panose="02020603050405020304" pitchFamily="18" charset="0"/>
            </a:endParaRPr>
          </a:p>
          <a:p>
            <a:pPr lvl="1" algn="just"/>
            <a:r>
              <a:rPr lang="fr-CH" sz="1600" b="1" dirty="0">
                <a:cs typeface="Times New Roman" panose="02020603050405020304" pitchFamily="18" charset="0"/>
              </a:rPr>
              <a:t>Mises en garde / prescriptions : </a:t>
            </a:r>
            <a:r>
              <a:rPr lang="fr-CH" sz="1600" dirty="0">
                <a:effectLst/>
                <a:latin typeface="Arial" panose="020B0604020202020204" pitchFamily="34" charset="0"/>
                <a:ea typeface="Times New Roman" panose="02020603050405020304" pitchFamily="18" charset="0"/>
                <a:cs typeface="Times New Roman" panose="02020603050405020304" pitchFamily="18" charset="0"/>
              </a:rPr>
              <a:t>réglementation différenciée</a:t>
            </a:r>
          </a:p>
        </p:txBody>
      </p:sp>
    </p:spTree>
    <p:extLst>
      <p:ext uri="{BB962C8B-B14F-4D97-AF65-F5344CB8AC3E}">
        <p14:creationId xmlns:p14="http://schemas.microsoft.com/office/powerpoint/2010/main" val="105208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53BEAAA-3821-484F-A213-BD370B77A390}"/>
              </a:ext>
            </a:extLst>
          </p:cNvPr>
          <p:cNvSpPr>
            <a:spLocks noGrp="1"/>
          </p:cNvSpPr>
          <p:nvPr>
            <p:ph type="ctrTitle"/>
          </p:nvPr>
        </p:nvSpPr>
        <p:spPr>
          <a:xfrm rot="-180000">
            <a:off x="-101592" y="408880"/>
            <a:ext cx="9440360" cy="923330"/>
          </a:xfrm>
        </p:spPr>
        <p:txBody>
          <a:bodyPr/>
          <a:lstStyle/>
          <a:p>
            <a:r>
              <a:rPr lang="fr-FR" dirty="0"/>
              <a:t>Traitement au Parlement</a:t>
            </a:r>
            <a:endParaRPr lang="fr-CH" dirty="0"/>
          </a:p>
        </p:txBody>
      </p:sp>
      <p:sp>
        <p:nvSpPr>
          <p:cNvPr id="18" name="Untertitel 3">
            <a:extLst>
              <a:ext uri="{FF2B5EF4-FFF2-40B4-BE49-F238E27FC236}">
                <a16:creationId xmlns:a16="http://schemas.microsoft.com/office/drawing/2014/main" id="{5A4313C0-874C-4D04-9AAE-FE65E99D773E}"/>
              </a:ext>
            </a:extLst>
          </p:cNvPr>
          <p:cNvSpPr txBox="1">
            <a:spLocks/>
          </p:cNvSpPr>
          <p:nvPr/>
        </p:nvSpPr>
        <p:spPr>
          <a:xfrm rot="-180000">
            <a:off x="-111763" y="1310862"/>
            <a:ext cx="9473004" cy="535531"/>
          </a:xfrm>
          <a:prstGeom prst="rect">
            <a:avLst/>
          </a:prstGeom>
          <a:solidFill>
            <a:srgbClr val="009FE3"/>
          </a:solidFill>
        </p:spPr>
        <p:txBody>
          <a:bodyPr wrap="square" lIns="792000" rIns="180000" anchor="ctr">
            <a:noAutofit/>
          </a:bodyPr>
          <a:lstStyle>
            <a:lvl1pPr marL="0" indent="0" algn="l" defTabSz="914400" rtl="0" eaLnBrk="1" latinLnBrk="0" hangingPunct="1">
              <a:lnSpc>
                <a:spcPct val="90000"/>
              </a:lnSpc>
              <a:spcBef>
                <a:spcPts val="0"/>
              </a:spcBef>
              <a:buFont typeface="Arial" panose="020B0604020202020204" pitchFamily="34" charset="0"/>
              <a:buNone/>
              <a:defRPr sz="3200" kern="1200">
                <a:solidFill>
                  <a:schemeClr val="bg1"/>
                </a:solidFill>
                <a:latin typeface="Linotype Univers 320 CnLight" panose="020B0806030202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Un Non clair à l’initiative et Oui au contre-projet</a:t>
            </a:r>
            <a:endParaRPr lang="de-CH" dirty="0">
              <a:latin typeface="Arial" panose="020B0604020202020204" pitchFamily="34" charset="0"/>
              <a:cs typeface="Arial" panose="020B0604020202020204" pitchFamily="34" charset="0"/>
            </a:endParaRPr>
          </a:p>
        </p:txBody>
      </p:sp>
      <p:sp>
        <p:nvSpPr>
          <p:cNvPr id="19" name="Espace réservé du contenu 1">
            <a:extLst>
              <a:ext uri="{FF2B5EF4-FFF2-40B4-BE49-F238E27FC236}">
                <a16:creationId xmlns:a16="http://schemas.microsoft.com/office/drawing/2014/main" id="{8363625D-8C21-4325-8AAB-2AAE897E4DB8}"/>
              </a:ext>
            </a:extLst>
          </p:cNvPr>
          <p:cNvSpPr>
            <a:spLocks noGrp="1"/>
          </p:cNvSpPr>
          <p:nvPr>
            <p:ph idx="1"/>
          </p:nvPr>
        </p:nvSpPr>
        <p:spPr>
          <a:xfrm>
            <a:off x="342900" y="2213811"/>
            <a:ext cx="11506200" cy="4481712"/>
          </a:xfrm>
        </p:spPr>
        <p:txBody>
          <a:bodyPr>
            <a:normAutofit fontScale="92500" lnSpcReduction="10000"/>
          </a:bodyPr>
          <a:lstStyle/>
          <a:p>
            <a:pPr marL="0" indent="0" algn="just">
              <a:buNone/>
            </a:pPr>
            <a:r>
              <a:rPr lang="fr-FR" b="1" dirty="0">
                <a:solidFill>
                  <a:srgbClr val="FF0000"/>
                </a:solidFill>
              </a:rPr>
              <a:t>Initiative</a:t>
            </a:r>
            <a:endParaRPr lang="fr-FR" dirty="0">
              <a:solidFill>
                <a:srgbClr val="FF0000"/>
              </a:solidFill>
            </a:endParaRPr>
          </a:p>
          <a:p>
            <a:pPr algn="just">
              <a:buFont typeface="Wingdings" panose="05000000000000000000" pitchFamily="2" charset="2"/>
              <a:buChar char="§"/>
            </a:pPr>
            <a:r>
              <a:rPr lang="fr-FR" dirty="0"/>
              <a:t>CE : </a:t>
            </a:r>
            <a:r>
              <a:rPr lang="fr-FR" dirty="0">
                <a:solidFill>
                  <a:srgbClr val="FF0000"/>
                </a:solidFill>
              </a:rPr>
              <a:t>rejet</a:t>
            </a:r>
            <a:r>
              <a:rPr lang="fr-FR" dirty="0"/>
              <a:t> par </a:t>
            </a:r>
            <a:r>
              <a:rPr lang="fr-FR" dirty="0">
                <a:solidFill>
                  <a:srgbClr val="FF0000"/>
                </a:solidFill>
              </a:rPr>
              <a:t>29</a:t>
            </a:r>
            <a:r>
              <a:rPr lang="fr-FR" dirty="0"/>
              <a:t>:14:1 – PLR : </a:t>
            </a:r>
            <a:r>
              <a:rPr lang="fr-FR" dirty="0">
                <a:solidFill>
                  <a:srgbClr val="FF0000"/>
                </a:solidFill>
              </a:rPr>
              <a:t>11</a:t>
            </a:r>
            <a:r>
              <a:rPr lang="fr-FR" dirty="0"/>
              <a:t>:0:0</a:t>
            </a:r>
          </a:p>
          <a:p>
            <a:pPr algn="just">
              <a:buFont typeface="Wingdings" panose="05000000000000000000" pitchFamily="2" charset="2"/>
              <a:buChar char="§"/>
            </a:pPr>
            <a:r>
              <a:rPr lang="fr-FR" dirty="0"/>
              <a:t>CN : </a:t>
            </a:r>
            <a:r>
              <a:rPr lang="fr-FR" dirty="0">
                <a:solidFill>
                  <a:srgbClr val="FF0000"/>
                </a:solidFill>
              </a:rPr>
              <a:t>rejet</a:t>
            </a:r>
            <a:r>
              <a:rPr lang="fr-FR" dirty="0"/>
              <a:t> par </a:t>
            </a:r>
            <a:r>
              <a:rPr lang="fr-FR" dirty="0">
                <a:solidFill>
                  <a:srgbClr val="FF0000"/>
                </a:solidFill>
              </a:rPr>
              <a:t>101</a:t>
            </a:r>
            <a:r>
              <a:rPr lang="fr-FR" dirty="0"/>
              <a:t>:88:7 – PLR : </a:t>
            </a:r>
            <a:r>
              <a:rPr lang="fr-FR" dirty="0">
                <a:solidFill>
                  <a:srgbClr val="FF0000"/>
                </a:solidFill>
              </a:rPr>
              <a:t>25</a:t>
            </a:r>
            <a:r>
              <a:rPr lang="fr-FR" dirty="0"/>
              <a:t>:1:2</a:t>
            </a:r>
          </a:p>
          <a:p>
            <a:pPr algn="just">
              <a:buFont typeface="Wingdings" panose="05000000000000000000" pitchFamily="2" charset="2"/>
              <a:buChar char="§"/>
            </a:pPr>
            <a:endParaRPr lang="fr-FR" dirty="0"/>
          </a:p>
          <a:p>
            <a:pPr marL="0" indent="0" algn="just">
              <a:buNone/>
            </a:pPr>
            <a:r>
              <a:rPr lang="fr-FR" b="1" dirty="0">
                <a:solidFill>
                  <a:srgbClr val="00B050"/>
                </a:solidFill>
              </a:rPr>
              <a:t>Loi sur les produits du tabac</a:t>
            </a:r>
          </a:p>
          <a:p>
            <a:pPr algn="just">
              <a:buFont typeface="Wingdings" panose="05000000000000000000" pitchFamily="2" charset="2"/>
              <a:buChar char="§"/>
            </a:pPr>
            <a:r>
              <a:rPr lang="fr-FR" dirty="0"/>
              <a:t>CE : </a:t>
            </a:r>
            <a:r>
              <a:rPr lang="fr-FR" dirty="0">
                <a:solidFill>
                  <a:srgbClr val="00B050"/>
                </a:solidFill>
              </a:rPr>
              <a:t>adoption</a:t>
            </a:r>
            <a:r>
              <a:rPr lang="fr-FR" dirty="0"/>
              <a:t> par </a:t>
            </a:r>
            <a:r>
              <a:rPr lang="fr-FR" dirty="0">
                <a:solidFill>
                  <a:srgbClr val="00B050"/>
                </a:solidFill>
              </a:rPr>
              <a:t>28</a:t>
            </a:r>
            <a:r>
              <a:rPr lang="fr-FR" dirty="0"/>
              <a:t>:13:3 – PLR : </a:t>
            </a:r>
            <a:r>
              <a:rPr lang="fr-FR" dirty="0">
                <a:solidFill>
                  <a:srgbClr val="00B050"/>
                </a:solidFill>
              </a:rPr>
              <a:t>11</a:t>
            </a:r>
            <a:r>
              <a:rPr lang="fr-FR" dirty="0"/>
              <a:t>:0:0</a:t>
            </a:r>
          </a:p>
          <a:p>
            <a:pPr algn="just">
              <a:buFont typeface="Wingdings" panose="05000000000000000000" pitchFamily="2" charset="2"/>
              <a:buChar char="§"/>
            </a:pPr>
            <a:r>
              <a:rPr lang="fr-FR" dirty="0"/>
              <a:t>CN : </a:t>
            </a:r>
            <a:r>
              <a:rPr lang="fr-FR" dirty="0">
                <a:solidFill>
                  <a:srgbClr val="00B050"/>
                </a:solidFill>
              </a:rPr>
              <a:t>adoption</a:t>
            </a:r>
            <a:r>
              <a:rPr lang="fr-FR" dirty="0"/>
              <a:t> par </a:t>
            </a:r>
            <a:r>
              <a:rPr lang="fr-FR" dirty="0">
                <a:solidFill>
                  <a:srgbClr val="00B050"/>
                </a:solidFill>
              </a:rPr>
              <a:t>89</a:t>
            </a:r>
            <a:r>
              <a:rPr lang="fr-FR" dirty="0"/>
              <a:t>:77:27 – PLR : </a:t>
            </a:r>
            <a:r>
              <a:rPr lang="fr-FR" dirty="0">
                <a:solidFill>
                  <a:srgbClr val="00B050"/>
                </a:solidFill>
              </a:rPr>
              <a:t>25</a:t>
            </a:r>
            <a:r>
              <a:rPr lang="fr-FR" dirty="0"/>
              <a:t>:0:3</a:t>
            </a:r>
          </a:p>
          <a:p>
            <a:pPr algn="just">
              <a:buFont typeface="Wingdings" panose="05000000000000000000" pitchFamily="2" charset="2"/>
              <a:buChar char="§"/>
            </a:pPr>
            <a:endParaRPr lang="fr-FR" dirty="0"/>
          </a:p>
          <a:p>
            <a:pPr marL="0" indent="0" algn="just">
              <a:buNone/>
            </a:pPr>
            <a:r>
              <a:rPr lang="fr-FR" dirty="0"/>
              <a:t>Le Parlement a décidé de faire de la </a:t>
            </a:r>
            <a:r>
              <a:rPr lang="fr-FR" dirty="0" err="1"/>
              <a:t>LPTab</a:t>
            </a:r>
            <a:r>
              <a:rPr lang="fr-FR" dirty="0"/>
              <a:t> </a:t>
            </a:r>
            <a:r>
              <a:rPr lang="fr-FR" b="1" dirty="0"/>
              <a:t>un contre-projet indirect </a:t>
            </a:r>
            <a:r>
              <a:rPr lang="fr-FR" dirty="0"/>
              <a:t>à l’initiative, qui entrera donc en vigueur en cas de rejet de l’initiative.</a:t>
            </a:r>
          </a:p>
        </p:txBody>
      </p:sp>
      <p:pic>
        <p:nvPicPr>
          <p:cNvPr id="3074" name="Picture 2" descr="Le Parlement n'est pas une cour d'école ! - Liberté">
            <a:extLst>
              <a:ext uri="{FF2B5EF4-FFF2-40B4-BE49-F238E27FC236}">
                <a16:creationId xmlns:a16="http://schemas.microsoft.com/office/drawing/2014/main" id="{461E9E97-87FA-4524-B386-633F70CAB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2547256"/>
            <a:ext cx="4459255" cy="29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25684E1-E0E1-417F-BD3F-1EDCF340D994}"/>
              </a:ext>
            </a:extLst>
          </p:cNvPr>
          <p:cNvSpPr>
            <a:spLocks noGrp="1"/>
          </p:cNvSpPr>
          <p:nvPr>
            <p:ph idx="1"/>
          </p:nvPr>
        </p:nvSpPr>
        <p:spPr>
          <a:xfrm>
            <a:off x="355600" y="2146300"/>
            <a:ext cx="11506200" cy="4245169"/>
          </a:xfrm>
        </p:spPr>
        <p:txBody>
          <a:bodyPr>
            <a:normAutofit/>
          </a:bodyPr>
          <a:lstStyle/>
          <a:p>
            <a:pPr marL="0" indent="0">
              <a:buNone/>
            </a:pPr>
            <a:r>
              <a:rPr lang="fr-FR" b="1" dirty="0"/>
              <a:t>Le PLR est contre l’initiative sur la publicité du tabac car…</a:t>
            </a:r>
          </a:p>
          <a:p>
            <a:endParaRPr lang="fr-FR" dirty="0"/>
          </a:p>
          <a:p>
            <a:r>
              <a:rPr lang="fr-CH" dirty="0"/>
              <a:t>…elle équivaut dans les faits à une interdiction de la publicité.</a:t>
            </a:r>
          </a:p>
          <a:p>
            <a:endParaRPr lang="fr-CH" dirty="0"/>
          </a:p>
          <a:p>
            <a:r>
              <a:rPr lang="fr-CH" dirty="0"/>
              <a:t>…elle ne respecte pas le principe de liberté économique. </a:t>
            </a:r>
          </a:p>
          <a:p>
            <a:pPr marL="0" indent="0">
              <a:buNone/>
            </a:pPr>
            <a:endParaRPr lang="fr-CH" dirty="0"/>
          </a:p>
          <a:p>
            <a:r>
              <a:rPr lang="fr-FR" dirty="0"/>
              <a:t>…le contre-projet est la solution la plus efficace et est suffisant.</a:t>
            </a:r>
            <a:endParaRPr lang="fr-CH" dirty="0"/>
          </a:p>
          <a:p>
            <a:endParaRPr lang="fr-CH" dirty="0"/>
          </a:p>
        </p:txBody>
      </p:sp>
      <p:sp>
        <p:nvSpPr>
          <p:cNvPr id="3" name="Titre 2">
            <a:extLst>
              <a:ext uri="{FF2B5EF4-FFF2-40B4-BE49-F238E27FC236}">
                <a16:creationId xmlns:a16="http://schemas.microsoft.com/office/drawing/2014/main" id="{0069F6D0-2F7C-44BC-AFD6-0E97F38BAB80}"/>
              </a:ext>
            </a:extLst>
          </p:cNvPr>
          <p:cNvSpPr>
            <a:spLocks noGrp="1"/>
          </p:cNvSpPr>
          <p:nvPr>
            <p:ph type="ctrTitle"/>
          </p:nvPr>
        </p:nvSpPr>
        <p:spPr>
          <a:xfrm rot="-180000">
            <a:off x="-98369" y="509480"/>
            <a:ext cx="4733228" cy="923330"/>
          </a:xfrm>
        </p:spPr>
        <p:txBody>
          <a:bodyPr/>
          <a:lstStyle/>
          <a:p>
            <a:r>
              <a:rPr lang="fr-FR" dirty="0"/>
              <a:t>En résumé</a:t>
            </a:r>
            <a:endParaRPr lang="fr-CH" dirty="0"/>
          </a:p>
        </p:txBody>
      </p:sp>
      <p:sp>
        <p:nvSpPr>
          <p:cNvPr id="4" name="Sous-titre 3">
            <a:extLst>
              <a:ext uri="{FF2B5EF4-FFF2-40B4-BE49-F238E27FC236}">
                <a16:creationId xmlns:a16="http://schemas.microsoft.com/office/drawing/2014/main" id="{1F77E81E-9899-4A1A-98FD-CE34C0483A1B}"/>
              </a:ext>
            </a:extLst>
          </p:cNvPr>
          <p:cNvSpPr>
            <a:spLocks noGrp="1"/>
          </p:cNvSpPr>
          <p:nvPr>
            <p:ph type="subTitle" idx="13"/>
          </p:nvPr>
        </p:nvSpPr>
        <p:spPr>
          <a:xfrm rot="-180000">
            <a:off x="-110057" y="1376095"/>
            <a:ext cx="6979981" cy="535531"/>
          </a:xfrm>
        </p:spPr>
        <p:txBody>
          <a:bodyPr/>
          <a:lstStyle/>
          <a:p>
            <a:r>
              <a:rPr lang="fr-FR" dirty="0"/>
              <a:t>NON à une initiative trop extrême</a:t>
            </a:r>
            <a:endParaRPr lang="fr-CH" dirty="0"/>
          </a:p>
        </p:txBody>
      </p:sp>
    </p:spTree>
    <p:extLst>
      <p:ext uri="{BB962C8B-B14F-4D97-AF65-F5344CB8AC3E}">
        <p14:creationId xmlns:p14="http://schemas.microsoft.com/office/powerpoint/2010/main" val="2307954357"/>
      </p:ext>
    </p:extLst>
  </p:cSld>
  <p:clrMapOvr>
    <a:masterClrMapping/>
  </p:clrMapOvr>
</p:sld>
</file>

<file path=ppt/theme/theme1.xml><?xml version="1.0" encoding="utf-8"?>
<a:theme xmlns:a="http://schemas.openxmlformats.org/drawingml/2006/main" name="Office">
  <a:themeElements>
    <a:clrScheme name="FDP Farben">
      <a:dk1>
        <a:srgbClr val="171616"/>
      </a:dk1>
      <a:lt1>
        <a:srgbClr val="FFFFFF"/>
      </a:lt1>
      <a:dk2>
        <a:srgbClr val="44546A"/>
      </a:dk2>
      <a:lt2>
        <a:srgbClr val="FFFFFF"/>
      </a:lt2>
      <a:accent1>
        <a:srgbClr val="2F60AC"/>
      </a:accent1>
      <a:accent2>
        <a:srgbClr val="4C92FF"/>
      </a:accent2>
      <a:accent3>
        <a:srgbClr val="0064FF"/>
      </a:accent3>
      <a:accent4>
        <a:srgbClr val="26497F"/>
      </a:accent4>
      <a:accent5>
        <a:srgbClr val="0890FF"/>
      </a:accent5>
      <a:accent6>
        <a:srgbClr val="00487F"/>
      </a:accent6>
      <a:hlink>
        <a:srgbClr val="00487F"/>
      </a:hlink>
      <a:folHlink>
        <a:srgbClr val="00B0F0"/>
      </a:folHlink>
    </a:clrScheme>
    <a:fontScheme name="FDP Schrift">
      <a:majorFont>
        <a:latin typeface="Linotype Univers 320 CnLight"/>
        <a:ea typeface=""/>
        <a:cs typeface=""/>
      </a:majorFont>
      <a:minorFont>
        <a:latin typeface="Linotype Univers 420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R_Modèle_Arial .potx" id="{12EF9435-5728-4928-82FD-D418C3F37768}" vid="{72A20430-C74F-4228-9D74-8A75C4EE29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PLR_Modèle_Arial</Template>
  <TotalTime>1</TotalTime>
  <Words>987</Words>
  <Application>Microsoft Office PowerPoint</Application>
  <PresentationFormat>Grand écran</PresentationFormat>
  <Paragraphs>91</Paragraphs>
  <Slides>7</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Avenir Black</vt:lpstr>
      <vt:lpstr>Avenir Roman</vt:lpstr>
      <vt:lpstr>Calibri</vt:lpstr>
      <vt:lpstr>Linotype Univers 420 Condensed</vt:lpstr>
      <vt:lpstr>Wingdings</vt:lpstr>
      <vt:lpstr>Office</vt:lpstr>
      <vt:lpstr>Non à l’initiative extrême sur le tabac</vt:lpstr>
      <vt:lpstr>Contexte</vt:lpstr>
      <vt:lpstr>Pourquoi NON à l’initiative ?</vt:lpstr>
      <vt:lpstr>Pourquoi NON à l’initiative ?</vt:lpstr>
      <vt:lpstr>Loi sur les produits du tabac</vt:lpstr>
      <vt:lpstr>Traitement au Parlement</vt:lpstr>
      <vt:lpstr>En 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sur les soins infirmiers  et contre-projet</dc:title>
  <dc:creator>Sara Fighera - PLR.Les Libéraux Radicaux</dc:creator>
  <cp:lastModifiedBy>Teodoro Lüscher - PLR.Les Libéraux Radicaux</cp:lastModifiedBy>
  <cp:revision>54</cp:revision>
  <dcterms:created xsi:type="dcterms:W3CDTF">2021-08-31T12:10:16Z</dcterms:created>
  <dcterms:modified xsi:type="dcterms:W3CDTF">2022-01-12T16:25:00Z</dcterms:modified>
</cp:coreProperties>
</file>