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9" r:id="rId5"/>
    <p:sldId id="277" r:id="rId6"/>
    <p:sldId id="273" r:id="rId7"/>
    <p:sldId id="278" r:id="rId8"/>
    <p:sldId id="271" r:id="rId9"/>
    <p:sldId id="272" r:id="rId10"/>
    <p:sldId id="274" r:id="rId11"/>
    <p:sldId id="279" r:id="rId12"/>
    <p:sldId id="280" r:id="rId13"/>
    <p:sldId id="275" r:id="rId14"/>
    <p:sldId id="276" r:id="rId15"/>
    <p:sldId id="26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D0F5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BA6F6-8330-431C-91DA-9A3C00199E80}" v="5" dt="2023-03-08T19:54:29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7101" autoAdjust="0"/>
  </p:normalViewPr>
  <p:slideViewPr>
    <p:cSldViewPr snapToGrid="0" showGuides="1">
      <p:cViewPr varScale="1">
        <p:scale>
          <a:sx n="59" d="100"/>
          <a:sy n="59" d="100"/>
        </p:scale>
        <p:origin x="78" y="7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Fighera - PLR.Les Libéraux Radicaux" userId="81f1803a-4c47-4787-8c27-f9636de006e4" providerId="ADAL" clId="{7A7BA6F6-8330-431C-91DA-9A3C00199E80}"/>
    <pc:docChg chg="undo redo custSel addSld delSld modSld">
      <pc:chgData name="Sara Fighera - PLR.Les Libéraux Radicaux" userId="81f1803a-4c47-4787-8c27-f9636de006e4" providerId="ADAL" clId="{7A7BA6F6-8330-431C-91DA-9A3C00199E80}" dt="2023-03-14T10:05:41.237" v="222" actId="20577"/>
      <pc:docMkLst>
        <pc:docMk/>
      </pc:docMkLst>
      <pc:sldChg chg="del">
        <pc:chgData name="Sara Fighera - PLR.Les Libéraux Radicaux" userId="81f1803a-4c47-4787-8c27-f9636de006e4" providerId="ADAL" clId="{7A7BA6F6-8330-431C-91DA-9A3C00199E80}" dt="2023-03-08T19:55:06.585" v="126" actId="47"/>
        <pc:sldMkLst>
          <pc:docMk/>
          <pc:sldMk cId="4186553387" sldId="260"/>
        </pc:sldMkLst>
      </pc:sldChg>
      <pc:sldChg chg="modSp mod">
        <pc:chgData name="Sara Fighera - PLR.Les Libéraux Radicaux" userId="81f1803a-4c47-4787-8c27-f9636de006e4" providerId="ADAL" clId="{7A7BA6F6-8330-431C-91DA-9A3C00199E80}" dt="2023-03-08T19:55:11.585" v="154" actId="20577"/>
        <pc:sldMkLst>
          <pc:docMk/>
          <pc:sldMk cId="758760174" sldId="262"/>
        </pc:sldMkLst>
        <pc:spChg chg="mod">
          <ac:chgData name="Sara Fighera - PLR.Les Libéraux Radicaux" userId="81f1803a-4c47-4787-8c27-f9636de006e4" providerId="ADAL" clId="{7A7BA6F6-8330-431C-91DA-9A3C00199E80}" dt="2023-03-08T19:55:11.585" v="154" actId="20577"/>
          <ac:spMkLst>
            <pc:docMk/>
            <pc:sldMk cId="758760174" sldId="262"/>
            <ac:spMk id="2" creationId="{8C8E7C03-F37D-BB1C-0927-816C5DF13DB0}"/>
          </ac:spMkLst>
        </pc:spChg>
      </pc:sldChg>
      <pc:sldChg chg="modSp del mod">
        <pc:chgData name="Sara Fighera - PLR.Les Libéraux Radicaux" userId="81f1803a-4c47-4787-8c27-f9636de006e4" providerId="ADAL" clId="{7A7BA6F6-8330-431C-91DA-9A3C00199E80}" dt="2023-03-14T10:03:20.539" v="211" actId="47"/>
        <pc:sldMkLst>
          <pc:docMk/>
          <pc:sldMk cId="1885718304" sldId="267"/>
        </pc:sldMkLst>
        <pc:spChg chg="mod">
          <ac:chgData name="Sara Fighera - PLR.Les Libéraux Radicaux" userId="81f1803a-4c47-4787-8c27-f9636de006e4" providerId="ADAL" clId="{7A7BA6F6-8330-431C-91DA-9A3C00199E80}" dt="2023-03-08T19:54:17.892" v="66" actId="27636"/>
          <ac:spMkLst>
            <pc:docMk/>
            <pc:sldMk cId="1885718304" sldId="267"/>
            <ac:spMk id="2" creationId="{2AE605BE-30C5-4941-B2C2-102723BB5237}"/>
          </ac:spMkLst>
        </pc:spChg>
      </pc:sldChg>
      <pc:sldChg chg="del">
        <pc:chgData name="Sara Fighera - PLR.Les Libéraux Radicaux" userId="81f1803a-4c47-4787-8c27-f9636de006e4" providerId="ADAL" clId="{7A7BA6F6-8330-431C-91DA-9A3C00199E80}" dt="2023-03-08T19:51:36.732" v="7" actId="47"/>
        <pc:sldMkLst>
          <pc:docMk/>
          <pc:sldMk cId="268607993" sldId="268"/>
        </pc:sldMkLst>
      </pc:sldChg>
      <pc:sldChg chg="del">
        <pc:chgData name="Sara Fighera - PLR.Les Libéraux Radicaux" userId="81f1803a-4c47-4787-8c27-f9636de006e4" providerId="ADAL" clId="{7A7BA6F6-8330-431C-91DA-9A3C00199E80}" dt="2023-03-08T19:51:06.357" v="3" actId="47"/>
        <pc:sldMkLst>
          <pc:docMk/>
          <pc:sldMk cId="2206979990" sldId="270"/>
        </pc:sldMkLst>
      </pc:sldChg>
      <pc:sldChg chg="modSp mod">
        <pc:chgData name="Sara Fighera - PLR.Les Libéraux Radicaux" userId="81f1803a-4c47-4787-8c27-f9636de006e4" providerId="ADAL" clId="{7A7BA6F6-8330-431C-91DA-9A3C00199E80}" dt="2023-03-14T09:56:29.075" v="194" actId="255"/>
        <pc:sldMkLst>
          <pc:docMk/>
          <pc:sldMk cId="119916953" sldId="271"/>
        </pc:sldMkLst>
        <pc:spChg chg="mod">
          <ac:chgData name="Sara Fighera - PLR.Les Libéraux Radicaux" userId="81f1803a-4c47-4787-8c27-f9636de006e4" providerId="ADAL" clId="{7A7BA6F6-8330-431C-91DA-9A3C00199E80}" dt="2023-03-14T09:56:29.075" v="194" actId="255"/>
          <ac:spMkLst>
            <pc:docMk/>
            <pc:sldMk cId="119916953" sldId="271"/>
            <ac:spMk id="3" creationId="{0830E7EE-1D15-026D-6BB3-6C1238F9B0FD}"/>
          </ac:spMkLst>
        </pc:spChg>
      </pc:sldChg>
      <pc:sldChg chg="modSp mod">
        <pc:chgData name="Sara Fighera - PLR.Les Libéraux Radicaux" userId="81f1803a-4c47-4787-8c27-f9636de006e4" providerId="ADAL" clId="{7A7BA6F6-8330-431C-91DA-9A3C00199E80}" dt="2023-03-14T09:55:17.142" v="189" actId="1036"/>
        <pc:sldMkLst>
          <pc:docMk/>
          <pc:sldMk cId="1678149756" sldId="273"/>
        </pc:sldMkLst>
        <pc:picChg chg="mod">
          <ac:chgData name="Sara Fighera - PLR.Les Libéraux Radicaux" userId="81f1803a-4c47-4787-8c27-f9636de006e4" providerId="ADAL" clId="{7A7BA6F6-8330-431C-91DA-9A3C00199E80}" dt="2023-03-14T09:55:17.142" v="189" actId="1036"/>
          <ac:picMkLst>
            <pc:docMk/>
            <pc:sldMk cId="1678149756" sldId="273"/>
            <ac:picMk id="4" creationId="{4908E1E5-05A7-CB4E-4464-C414322EC08C}"/>
          </ac:picMkLst>
        </pc:picChg>
      </pc:sldChg>
      <pc:sldChg chg="addSp delSp modSp mod">
        <pc:chgData name="Sara Fighera - PLR.Les Libéraux Radicaux" userId="81f1803a-4c47-4787-8c27-f9636de006e4" providerId="ADAL" clId="{7A7BA6F6-8330-431C-91DA-9A3C00199E80}" dt="2023-03-08T19:54:42.566" v="72" actId="20577"/>
        <pc:sldMkLst>
          <pc:docMk/>
          <pc:sldMk cId="2837842240" sldId="275"/>
        </pc:sldMkLst>
        <pc:spChg chg="mod">
          <ac:chgData name="Sara Fighera - PLR.Les Libéraux Radicaux" userId="81f1803a-4c47-4787-8c27-f9636de006e4" providerId="ADAL" clId="{7A7BA6F6-8330-431C-91DA-9A3C00199E80}" dt="2023-03-08T19:54:42.566" v="72" actId="20577"/>
          <ac:spMkLst>
            <pc:docMk/>
            <pc:sldMk cId="2837842240" sldId="275"/>
            <ac:spMk id="2" creationId="{2AE605BE-30C5-4941-B2C2-102723BB5237}"/>
          </ac:spMkLst>
        </pc:spChg>
        <pc:spChg chg="del mod">
          <ac:chgData name="Sara Fighera - PLR.Les Libéraux Radicaux" userId="81f1803a-4c47-4787-8c27-f9636de006e4" providerId="ADAL" clId="{7A7BA6F6-8330-431C-91DA-9A3C00199E80}" dt="2023-03-08T19:54:34.691" v="69" actId="478"/>
          <ac:spMkLst>
            <pc:docMk/>
            <pc:sldMk cId="2837842240" sldId="275"/>
            <ac:spMk id="4" creationId="{93E2B439-8A2F-4870-AEC8-8374AB9BBD65}"/>
          </ac:spMkLst>
        </pc:spChg>
        <pc:spChg chg="add mod">
          <ac:chgData name="Sara Fighera - PLR.Les Libéraux Radicaux" userId="81f1803a-4c47-4787-8c27-f9636de006e4" providerId="ADAL" clId="{7A7BA6F6-8330-431C-91DA-9A3C00199E80}" dt="2023-03-08T19:54:40.082" v="71" actId="14100"/>
          <ac:spMkLst>
            <pc:docMk/>
            <pc:sldMk cId="2837842240" sldId="275"/>
            <ac:spMk id="5" creationId="{2A401B9A-F665-B822-76EC-DC097D21E045}"/>
          </ac:spMkLst>
        </pc:spChg>
      </pc:sldChg>
      <pc:sldChg chg="modSp mod">
        <pc:chgData name="Sara Fighera - PLR.Les Libéraux Radicaux" userId="81f1803a-4c47-4787-8c27-f9636de006e4" providerId="ADAL" clId="{7A7BA6F6-8330-431C-91DA-9A3C00199E80}" dt="2023-03-14T10:05:41.237" v="222" actId="20577"/>
        <pc:sldMkLst>
          <pc:docMk/>
          <pc:sldMk cId="3194107229" sldId="276"/>
        </pc:sldMkLst>
        <pc:spChg chg="mod">
          <ac:chgData name="Sara Fighera - PLR.Les Libéraux Radicaux" userId="81f1803a-4c47-4787-8c27-f9636de006e4" providerId="ADAL" clId="{7A7BA6F6-8330-431C-91DA-9A3C00199E80}" dt="2023-03-14T10:05:41.237" v="222" actId="20577"/>
          <ac:spMkLst>
            <pc:docMk/>
            <pc:sldMk cId="3194107229" sldId="276"/>
            <ac:spMk id="2" creationId="{2AE605BE-30C5-4941-B2C2-102723BB5237}"/>
          </ac:spMkLst>
        </pc:spChg>
        <pc:spChg chg="mod">
          <ac:chgData name="Sara Fighera - PLR.Les Libéraux Radicaux" userId="81f1803a-4c47-4787-8c27-f9636de006e4" providerId="ADAL" clId="{7A7BA6F6-8330-431C-91DA-9A3C00199E80}" dt="2023-03-08T19:55:02.787" v="125" actId="14100"/>
          <ac:spMkLst>
            <pc:docMk/>
            <pc:sldMk cId="3194107229" sldId="276"/>
            <ac:spMk id="4" creationId="{93E2B439-8A2F-4870-AEC8-8374AB9BBD65}"/>
          </ac:spMkLst>
        </pc:spChg>
      </pc:sldChg>
      <pc:sldChg chg="addSp delSp modSp add mod modNotesTx">
        <pc:chgData name="Sara Fighera - PLR.Les Libéraux Radicaux" userId="81f1803a-4c47-4787-8c27-f9636de006e4" providerId="ADAL" clId="{7A7BA6F6-8330-431C-91DA-9A3C00199E80}" dt="2023-03-08T19:53:38.966" v="64" actId="20577"/>
        <pc:sldMkLst>
          <pc:docMk/>
          <pc:sldMk cId="3523015529" sldId="278"/>
        </pc:sldMkLst>
        <pc:spChg chg="add del mod">
          <ac:chgData name="Sara Fighera - PLR.Les Libéraux Radicaux" userId="81f1803a-4c47-4787-8c27-f9636de006e4" providerId="ADAL" clId="{7A7BA6F6-8330-431C-91DA-9A3C00199E80}" dt="2023-03-08T19:53:19.568" v="58" actId="478"/>
          <ac:spMkLst>
            <pc:docMk/>
            <pc:sldMk cId="3523015529" sldId="278"/>
            <ac:spMk id="2" creationId="{AAE102F2-FD5B-32CD-00A2-C026DDC8033E}"/>
          </ac:spMkLst>
        </pc:spChg>
        <pc:spChg chg="add mod">
          <ac:chgData name="Sara Fighera - PLR.Les Libéraux Radicaux" userId="81f1803a-4c47-4787-8c27-f9636de006e4" providerId="ADAL" clId="{7A7BA6F6-8330-431C-91DA-9A3C00199E80}" dt="2023-03-08T19:52:01.886" v="12" actId="27636"/>
          <ac:spMkLst>
            <pc:docMk/>
            <pc:sldMk cId="3523015529" sldId="278"/>
            <ac:spMk id="5" creationId="{E2A357CD-38DA-C4BC-BF67-368F9CA1336F}"/>
          </ac:spMkLst>
        </pc:spChg>
        <pc:spChg chg="add del mod">
          <ac:chgData name="Sara Fighera - PLR.Les Libéraux Radicaux" userId="81f1803a-4c47-4787-8c27-f9636de006e4" providerId="ADAL" clId="{7A7BA6F6-8330-431C-91DA-9A3C00199E80}" dt="2023-03-08T19:53:00.457" v="54"/>
          <ac:spMkLst>
            <pc:docMk/>
            <pc:sldMk cId="3523015529" sldId="278"/>
            <ac:spMk id="6" creationId="{858B9480-F71C-D599-9DAB-740FC756ABCA}"/>
          </ac:spMkLst>
        </pc:spChg>
        <pc:spChg chg="add del mod">
          <ac:chgData name="Sara Fighera - PLR.Les Libéraux Radicaux" userId="81f1803a-4c47-4787-8c27-f9636de006e4" providerId="ADAL" clId="{7A7BA6F6-8330-431C-91DA-9A3C00199E80}" dt="2023-03-08T19:52:32.871" v="27" actId="478"/>
          <ac:spMkLst>
            <pc:docMk/>
            <pc:sldMk cId="3523015529" sldId="278"/>
            <ac:spMk id="9" creationId="{730E58D8-92E4-2320-FF11-2905C1D50B56}"/>
          </ac:spMkLst>
        </pc:spChg>
        <pc:spChg chg="add del mod">
          <ac:chgData name="Sara Fighera - PLR.Les Libéraux Radicaux" userId="81f1803a-4c47-4787-8c27-f9636de006e4" providerId="ADAL" clId="{7A7BA6F6-8330-431C-91DA-9A3C00199E80}" dt="2023-03-08T19:52:58.045" v="50" actId="478"/>
          <ac:spMkLst>
            <pc:docMk/>
            <pc:sldMk cId="3523015529" sldId="278"/>
            <ac:spMk id="11" creationId="{84221DBE-5BA3-20A0-3E2D-5776C01AFFEE}"/>
          </ac:spMkLst>
        </pc:spChg>
        <pc:spChg chg="add mod">
          <ac:chgData name="Sara Fighera - PLR.Les Libéraux Radicaux" userId="81f1803a-4c47-4787-8c27-f9636de006e4" providerId="ADAL" clId="{7A7BA6F6-8330-431C-91DA-9A3C00199E80}" dt="2023-03-08T19:53:38.966" v="64" actId="20577"/>
          <ac:spMkLst>
            <pc:docMk/>
            <pc:sldMk cId="3523015529" sldId="278"/>
            <ac:spMk id="13" creationId="{A6EA1607-24E5-B52B-40FA-99905E07CDFC}"/>
          </ac:spMkLst>
        </pc:spChg>
        <pc:picChg chg="del">
          <ac:chgData name="Sara Fighera - PLR.Les Libéraux Radicaux" userId="81f1803a-4c47-4787-8c27-f9636de006e4" providerId="ADAL" clId="{7A7BA6F6-8330-431C-91DA-9A3C00199E80}" dt="2023-03-08T19:50:59.364" v="1" actId="478"/>
          <ac:picMkLst>
            <pc:docMk/>
            <pc:sldMk cId="3523015529" sldId="278"/>
            <ac:picMk id="4" creationId="{4908E1E5-05A7-CB4E-4464-C414322EC08C}"/>
          </ac:picMkLst>
        </pc:picChg>
      </pc:sldChg>
      <pc:sldChg chg="modSp add mod modNotesTx">
        <pc:chgData name="Sara Fighera - PLR.Les Libéraux Radicaux" userId="81f1803a-4c47-4787-8c27-f9636de006e4" providerId="ADAL" clId="{7A7BA6F6-8330-431C-91DA-9A3C00199E80}" dt="2023-03-14T10:02:01.627" v="198" actId="20577"/>
        <pc:sldMkLst>
          <pc:docMk/>
          <pc:sldMk cId="2922470678" sldId="279"/>
        </pc:sldMkLst>
        <pc:spChg chg="mod">
          <ac:chgData name="Sara Fighera - PLR.Les Libéraux Radicaux" userId="81f1803a-4c47-4787-8c27-f9636de006e4" providerId="ADAL" clId="{7A7BA6F6-8330-431C-91DA-9A3C00199E80}" dt="2023-03-08T19:51:28.822" v="5"/>
          <ac:spMkLst>
            <pc:docMk/>
            <pc:sldMk cId="2922470678" sldId="279"/>
            <ac:spMk id="2" creationId="{87E7ED00-8370-992E-68F2-D01D6D080BEF}"/>
          </ac:spMkLst>
        </pc:spChg>
      </pc:sldChg>
      <pc:sldChg chg="modSp new mod">
        <pc:chgData name="Sara Fighera - PLR.Les Libéraux Radicaux" userId="81f1803a-4c47-4787-8c27-f9636de006e4" providerId="ADAL" clId="{7A7BA6F6-8330-431C-91DA-9A3C00199E80}" dt="2023-03-14T10:03:17.009" v="210" actId="27636"/>
        <pc:sldMkLst>
          <pc:docMk/>
          <pc:sldMk cId="246204463" sldId="280"/>
        </pc:sldMkLst>
        <pc:spChg chg="mod">
          <ac:chgData name="Sara Fighera - PLR.Les Libéraux Radicaux" userId="81f1803a-4c47-4787-8c27-f9636de006e4" providerId="ADAL" clId="{7A7BA6F6-8330-431C-91DA-9A3C00199E80}" dt="2023-03-14T10:03:17.009" v="210" actId="27636"/>
          <ac:spMkLst>
            <pc:docMk/>
            <pc:sldMk cId="246204463" sldId="280"/>
            <ac:spMk id="2" creationId="{84ECB904-FFA2-96CE-CA9D-D4972E856A56}"/>
          </ac:spMkLst>
        </pc:spChg>
        <pc:spChg chg="mod">
          <ac:chgData name="Sara Fighera - PLR.Les Libéraux Radicaux" userId="81f1803a-4c47-4787-8c27-f9636de006e4" providerId="ADAL" clId="{7A7BA6F6-8330-431C-91DA-9A3C00199E80}" dt="2023-03-14T10:02:42.753" v="201" actId="14100"/>
          <ac:spMkLst>
            <pc:docMk/>
            <pc:sldMk cId="246204463" sldId="280"/>
            <ac:spMk id="3" creationId="{CFCFE1C7-A6E3-F137-C190-72CE50982BCF}"/>
          </ac:spMkLst>
        </pc:spChg>
        <pc:spChg chg="mod">
          <ac:chgData name="Sara Fighera - PLR.Les Libéraux Radicaux" userId="81f1803a-4c47-4787-8c27-f9636de006e4" providerId="ADAL" clId="{7A7BA6F6-8330-431C-91DA-9A3C00199E80}" dt="2023-03-14T10:03:04.607" v="204" actId="14100"/>
          <ac:spMkLst>
            <pc:docMk/>
            <pc:sldMk cId="246204463" sldId="280"/>
            <ac:spMk id="4" creationId="{6A88EE23-F932-D9A1-99E1-46FD6934D8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86750-C082-4CC4-8E2D-BAB94587C761}" type="datetimeFigureOut">
              <a:rPr lang="fr-CH" smtClean="0"/>
              <a:t>14.03.2023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641ED-B057-41F9-8B98-E66C48ADCB0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4641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641ED-B057-41F9-8B98-E66C48ADCB0E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565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En raison de l'attractivité de la place économique, l'impôt sur les sociétés est devenu une source de revenus importante pour la Suisse. Il faut en prendre soin.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FE1C3-0D0E-4045-BA55-56FB6C3D47C6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3532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petit nombre d'entreprises contribue de manière disproportionnée au modèle de réussite suisse.</a:t>
            </a:r>
          </a:p>
          <a:p>
            <a:endParaRPr lang="fr-FR" dirty="0"/>
          </a:p>
          <a:p>
            <a:r>
              <a:rPr lang="de-CH" dirty="0" err="1"/>
              <a:t>Def</a:t>
            </a:r>
            <a:r>
              <a:rPr lang="de-CH" dirty="0"/>
              <a:t>. STAGRE DATEN</a:t>
            </a:r>
          </a:p>
          <a:p>
            <a:endParaRPr lang="de-CH" dirty="0"/>
          </a:p>
          <a:p>
            <a:pPr marL="171450" indent="-171450">
              <a:buFontTx/>
              <a:buChar char="-"/>
            </a:pPr>
            <a:r>
              <a:rPr lang="fr-FR" dirty="0"/>
              <a:t>Sous contrôle domestique : entreprises domiciliées en Suisse, dont </a:t>
            </a:r>
            <a:r>
              <a:rPr lang="fr-FR" b="1" dirty="0"/>
              <a:t>plus de 50% des droits de participation sont détenus en Suisse.</a:t>
            </a:r>
          </a:p>
          <a:p>
            <a:pPr marL="171450" indent="-171450">
              <a:buFontTx/>
              <a:buChar char="-"/>
            </a:pPr>
            <a:r>
              <a:rPr lang="fr-FR" dirty="0"/>
              <a:t>Sous contrôle étranger : entreprises domiciliées en Suisse qui appartiennent à un groupe d'entreprises ayant son siège en Suisse ou à l'étranger et dont une </a:t>
            </a:r>
            <a:r>
              <a:rPr lang="fr-FR" b="1" dirty="0"/>
              <a:t>entreprise étrangère détient plus de 50% des droits de participation de l'entreprise suisse.</a:t>
            </a:r>
          </a:p>
          <a:p>
            <a:pPr marL="171450" indent="-171450">
              <a:buFontTx/>
              <a:buChar char="-"/>
            </a:pPr>
            <a:r>
              <a:rPr lang="fr-FR" dirty="0"/>
              <a:t>Autres : toutes les autres entreprises en Suisse.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FE1C3-0D0E-4045-BA55-56FB6C3D47C6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865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la question vient « Pourquoi une modification de la Constitution ? »:</a:t>
            </a:r>
          </a:p>
          <a:p>
            <a:endParaRPr lang="fr-FR" dirty="0"/>
          </a:p>
          <a:p>
            <a:r>
              <a:rPr lang="fr-FR" dirty="0"/>
              <a:t>La Constitution stipule : « Les cantons sont souverains en tant que leur souveraineté n'est pas limitée par la Constitution fédérale et ils exercent tous les droits qui ne sont pas délégués à la Confédération ». L'imposition fait partie de la souveraineté des cantons. C’est pourquoi une différence d'imposition entre les grandes et les petites entreprises serait anticonstitutionnelle -&gt; modification de la Constitution nécessaire. </a:t>
            </a:r>
            <a:endParaRPr lang="de-CH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641ED-B057-41F9-8B98-E66C48ADCB0E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223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3C3F3-0A2B-4197-BDEC-F7933E6AC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-180000">
            <a:off x="-96880" y="2333822"/>
            <a:ext cx="256341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720000" rIns="180000" anchor="ctr">
            <a:noAutofit/>
          </a:bodyPr>
          <a:lstStyle>
            <a:lvl1pPr marL="0" algn="l"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noProof="0" dirty="0"/>
              <a:t>Titre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B89BC6-2A3F-4137-96DF-549E9DE4C5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-180000">
            <a:off x="-107242" y="3251129"/>
            <a:ext cx="2873098" cy="535531"/>
          </a:xfrm>
          <a:prstGeom prst="rect">
            <a:avLst/>
          </a:prstGeom>
          <a:solidFill>
            <a:schemeClr val="accent3"/>
          </a:solidFill>
        </p:spPr>
        <p:txBody>
          <a:bodyPr wrap="square" lIns="792000" rIns="18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 noProof="0" dirty="0"/>
              <a:t>Sous-titre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DA72D-99DC-4545-8B5F-864B5F53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14.03.2023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9D385-FE7D-47EB-97AC-3F1774B8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774A9D-4800-48DE-BA09-19467F6C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‹N°›</a:t>
            </a:fld>
            <a:endParaRPr lang="de-CH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DB1D2AD-F49E-4DF9-9B5C-795CC7F99AD3}"/>
              </a:ext>
            </a:extLst>
          </p:cNvPr>
          <p:cNvGrpSpPr/>
          <p:nvPr userDrawn="1"/>
        </p:nvGrpSpPr>
        <p:grpSpPr>
          <a:xfrm rot="-180000">
            <a:off x="9782771" y="5523967"/>
            <a:ext cx="1940641" cy="782137"/>
            <a:chOff x="7835314" y="4493451"/>
            <a:chExt cx="1940641" cy="782137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6D59666-C7C5-4AA4-BA20-B2AB8CCB2352}"/>
                </a:ext>
              </a:extLst>
            </p:cNvPr>
            <p:cNvSpPr txBox="1"/>
            <p:nvPr userDrawn="1"/>
          </p:nvSpPr>
          <p:spPr>
            <a:xfrm>
              <a:off x="8241612" y="4493451"/>
              <a:ext cx="1534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www.plr.ch</a:t>
              </a:r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7FE2E791-950A-4045-83FA-EC289BCBAB10}"/>
                </a:ext>
              </a:extLst>
            </p:cNvPr>
            <p:cNvGrpSpPr/>
            <p:nvPr userDrawn="1"/>
          </p:nvGrpSpPr>
          <p:grpSpPr>
            <a:xfrm>
              <a:off x="7835314" y="4915490"/>
              <a:ext cx="1862594" cy="360098"/>
              <a:chOff x="3199907" y="5217515"/>
              <a:chExt cx="1862594" cy="360098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7048CBA2-DB63-4518-8C9D-FB7E91DFEB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13468" y="5217613"/>
                <a:ext cx="186799" cy="360000"/>
              </a:xfrm>
              <a:prstGeom prst="rect">
                <a:avLst/>
              </a:prstGeom>
            </p:spPr>
          </p:pic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C375B9AF-4C7F-4CF7-847B-9FFF597069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71502" y="521751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7333CCBE-856E-41D5-8942-44F1FA002C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2501" y="5217515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B54FAFAC-B96E-442F-94E0-7571B357EC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99907" y="5217530"/>
                <a:ext cx="442756" cy="359970"/>
              </a:xfrm>
              <a:prstGeom prst="rect">
                <a:avLst/>
              </a:prstGeom>
            </p:spPr>
          </p:pic>
        </p:grp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05003353-005D-399B-F004-92B15D5A77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0" y="450029"/>
            <a:ext cx="1749105" cy="70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4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562963-5166-4114-9529-7E62BE87E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146300"/>
            <a:ext cx="11506200" cy="403066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8112E9-D66C-452E-989F-0ECE14C5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14.03.2023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7C785C-0B2D-483D-A088-AE2AA5EB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8870E9-39D0-4287-B6D9-82B00C43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‹N°›</a:t>
            </a:fld>
            <a:endParaRPr lang="de-CH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5B32F9A-8CD5-4B1A-AA49-3B90260C62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-180000">
            <a:off x="-96860" y="567091"/>
            <a:ext cx="253163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720000" rIns="180000" bIns="46800" anchor="b">
            <a:noAutofit/>
          </a:bodyPr>
          <a:lstStyle>
            <a:lvl1pPr marL="0" algn="l"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noProof="0" dirty="0"/>
              <a:t>Titre 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01C8C260-388D-487F-B7A3-7F1D3ADD7D4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 rot="-180000">
            <a:off x="-107195" y="1485342"/>
            <a:ext cx="2805230" cy="535531"/>
          </a:xfrm>
          <a:prstGeom prst="rect">
            <a:avLst/>
          </a:prstGeom>
          <a:solidFill>
            <a:schemeClr val="accent3"/>
          </a:solidFill>
        </p:spPr>
        <p:txBody>
          <a:bodyPr wrap="square" lIns="792000" rIns="18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 noProof="0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23227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3D49DFE-31BF-4F7F-905E-A7C15DABFC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-180000">
            <a:off x="-99372" y="2238662"/>
            <a:ext cx="619993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720000" rIns="180000" anchor="ctr">
            <a:noAutofit/>
          </a:bodyPr>
          <a:lstStyle>
            <a:lvl1pPr marL="0" algn="l"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noProof="0" dirty="0"/>
              <a:t>Titre de section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9122DCF-5ACE-492C-A92B-93B9464307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-180000">
            <a:off x="-107196" y="3252874"/>
            <a:ext cx="2806381" cy="535531"/>
          </a:xfrm>
          <a:prstGeom prst="rect">
            <a:avLst/>
          </a:prstGeom>
          <a:solidFill>
            <a:schemeClr val="accent3"/>
          </a:solidFill>
        </p:spPr>
        <p:txBody>
          <a:bodyPr wrap="square" lIns="792000" rIns="18000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 noProof="0" dirty="0"/>
              <a:t>Sous-titre</a:t>
            </a:r>
          </a:p>
        </p:txBody>
      </p: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2FF5737E-8212-43B4-A018-B9B181C4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14.03.2023</a:t>
            </a:fld>
            <a:endParaRPr lang="de-CH" dirty="0"/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0D62A56E-C82B-40A4-AAFA-5E99BE7F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80BC1B7A-0CBB-4436-939E-FC65F885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450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1DA72D-99DC-4545-8B5F-864B5F53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14.03.2023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9D385-FE7D-47EB-97AC-3F1774B8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774A9D-4800-48DE-BA09-19467F6C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‹N°›</a:t>
            </a:fld>
            <a:endParaRPr lang="de-CH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DB1D2AD-F49E-4DF9-9B5C-795CC7F99AD3}"/>
              </a:ext>
            </a:extLst>
          </p:cNvPr>
          <p:cNvGrpSpPr/>
          <p:nvPr userDrawn="1"/>
        </p:nvGrpSpPr>
        <p:grpSpPr>
          <a:xfrm rot="-180000">
            <a:off x="9782771" y="5523967"/>
            <a:ext cx="1940641" cy="782137"/>
            <a:chOff x="7835314" y="4493451"/>
            <a:chExt cx="1940641" cy="782137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6D59666-C7C5-4AA4-BA20-B2AB8CCB2352}"/>
                </a:ext>
              </a:extLst>
            </p:cNvPr>
            <p:cNvSpPr txBox="1"/>
            <p:nvPr userDrawn="1"/>
          </p:nvSpPr>
          <p:spPr>
            <a:xfrm>
              <a:off x="8241612" y="4493451"/>
              <a:ext cx="1534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www.plr.ch</a:t>
              </a:r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7FE2E791-950A-4045-83FA-EC289BCBAB10}"/>
                </a:ext>
              </a:extLst>
            </p:cNvPr>
            <p:cNvGrpSpPr/>
            <p:nvPr userDrawn="1"/>
          </p:nvGrpSpPr>
          <p:grpSpPr>
            <a:xfrm>
              <a:off x="7835314" y="4915490"/>
              <a:ext cx="1862594" cy="360098"/>
              <a:chOff x="3199907" y="5217515"/>
              <a:chExt cx="1862594" cy="360098"/>
            </a:xfrm>
          </p:grpSpPr>
          <p:pic>
            <p:nvPicPr>
              <p:cNvPr id="28" name="Grafik 27">
                <a:extLst>
                  <a:ext uri="{FF2B5EF4-FFF2-40B4-BE49-F238E27FC236}">
                    <a16:creationId xmlns:a16="http://schemas.microsoft.com/office/drawing/2014/main" id="{7048CBA2-DB63-4518-8C9D-FB7E91DFEB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13468" y="5217613"/>
                <a:ext cx="186799" cy="360000"/>
              </a:xfrm>
              <a:prstGeom prst="rect">
                <a:avLst/>
              </a:prstGeom>
            </p:spPr>
          </p:pic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C375B9AF-4C7F-4CF7-847B-9FFF597069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171502" y="521751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0" name="Grafik 29">
                <a:extLst>
                  <a:ext uri="{FF2B5EF4-FFF2-40B4-BE49-F238E27FC236}">
                    <a16:creationId xmlns:a16="http://schemas.microsoft.com/office/drawing/2014/main" id="{7333CCBE-856E-41D5-8942-44F1FA002C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2501" y="5217515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B54FAFAC-B96E-442F-94E0-7571B357EC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99907" y="5217530"/>
                <a:ext cx="442756" cy="359970"/>
              </a:xfrm>
              <a:prstGeom prst="rect">
                <a:avLst/>
              </a:prstGeom>
            </p:spPr>
          </p:pic>
        </p:grp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5F5C4B45-41BA-40B3-B9CF-61C701F10F5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888" y="3037115"/>
            <a:ext cx="3970224" cy="1801415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8AD26D2-AD57-E87E-78FD-829C11F7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1452"/>
            <a:ext cx="10515600" cy="755536"/>
          </a:xfrm>
          <a:prstGeom prst="rect">
            <a:avLst/>
          </a:prstGeom>
        </p:spPr>
        <p:txBody>
          <a:bodyPr/>
          <a:lstStyle>
            <a:lvl1pPr algn="ctr">
              <a:defRPr sz="3500" b="1"/>
            </a:lvl1pPr>
          </a:lstStyle>
          <a:p>
            <a:r>
              <a:rPr lang="fr-FR" noProof="0"/>
              <a:t>Modifiez le style du titre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28569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BA5BE4-3634-4403-9D18-E1B2AABD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9A6B-556E-44DD-BD1E-8F09F6CA3CBA}" type="datetimeFigureOut">
              <a:rPr lang="de-CH" smtClean="0"/>
              <a:t>14.03.2023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F3BE5B-11D8-47D5-8C03-CBB1EC7A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E3699F-1B77-4EAA-9631-5C307BE9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64EB-B540-4796-AADA-3B00FD8F9FDD}" type="slidenum">
              <a:rPr lang="de-CH" smtClean="0"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847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2CDCE5-E504-4A72-8353-B9C6574E1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B69A6B-556E-44DD-BD1E-8F09F6CA3CBA}" type="datetimeFigureOut">
              <a:rPr lang="de-CH" smtClean="0"/>
              <a:pPr/>
              <a:t>14.03.2023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BB49BE-F349-432B-B8D0-8FF1548A7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1006F9-E6F6-42B8-AB74-67BACCE9D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EF64EB-B540-4796-AADA-3B00FD8F9FDD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0224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1060E-A910-49CD-8C2A-A07339999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3441" y="2083281"/>
            <a:ext cx="12137757" cy="923330"/>
          </a:xfrm>
        </p:spPr>
        <p:txBody>
          <a:bodyPr/>
          <a:lstStyle/>
          <a:p>
            <a:r>
              <a:rPr lang="de-CH" sz="5200" dirty="0"/>
              <a:t>Oui à </a:t>
            </a:r>
            <a:r>
              <a:rPr lang="de-CH" sz="5200" dirty="0" err="1"/>
              <a:t>l’imposition</a:t>
            </a:r>
            <a:r>
              <a:rPr lang="de-CH" sz="5200" dirty="0"/>
              <a:t> minimale de </a:t>
            </a:r>
            <a:r>
              <a:rPr lang="de-CH" sz="5200" dirty="0" err="1"/>
              <a:t>l’OCDE</a:t>
            </a:r>
            <a:endParaRPr lang="de-CH" sz="5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5BF439-0FAE-4847-A250-3041DBC9D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180000">
            <a:off x="-108496" y="3203237"/>
            <a:ext cx="4703282" cy="535531"/>
          </a:xfrm>
        </p:spPr>
        <p:txBody>
          <a:bodyPr/>
          <a:lstStyle/>
          <a:p>
            <a:r>
              <a:rPr lang="de-CH" dirty="0" err="1"/>
              <a:t>Prénom</a:t>
            </a:r>
            <a:r>
              <a:rPr lang="de-CH" dirty="0"/>
              <a:t>, </a:t>
            </a:r>
            <a:r>
              <a:rPr lang="de-CH" dirty="0" err="1"/>
              <a:t>Nom</a:t>
            </a:r>
            <a:r>
              <a:rPr lang="de-CH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34961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E605BE-30C5-4941-B2C2-102723BB5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2242694"/>
            <a:ext cx="11603789" cy="3934267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Répartition de la taxe nationale complémentaire 75:25 :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Conseil national : </a:t>
            </a:r>
            <a:r>
              <a:rPr lang="de-CH" dirty="0">
                <a:solidFill>
                  <a:srgbClr val="00B050"/>
                </a:solidFill>
              </a:rPr>
              <a:t>127</a:t>
            </a:r>
            <a:r>
              <a:rPr lang="de-CH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de-CH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>
                <a:solidFill>
                  <a:srgbClr val="FF0000"/>
                </a:solidFill>
              </a:rPr>
              <a:t>59</a:t>
            </a:r>
            <a:r>
              <a:rPr lang="de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et 10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abstentions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PLR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l’unanimité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1"/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Conseil des États : </a:t>
            </a:r>
            <a:r>
              <a:rPr lang="de-CH" dirty="0">
                <a:solidFill>
                  <a:srgbClr val="00B050"/>
                </a:solidFill>
              </a:rPr>
              <a:t>38</a:t>
            </a:r>
            <a:r>
              <a:rPr lang="de-CH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de-CH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>
                <a:solidFill>
                  <a:srgbClr val="FF0000"/>
                </a:solidFill>
              </a:rPr>
              <a:t>2</a:t>
            </a:r>
            <a:r>
              <a:rPr lang="de-CH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et 4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abstentions</a:t>
            </a:r>
            <a:r>
              <a:rPr lang="de-CH" dirty="0"/>
              <a:t> 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PLR </a:t>
            </a:r>
            <a:r>
              <a:rPr lang="de-CH" b="1" dirty="0" err="1"/>
              <a:t>oui</a:t>
            </a:r>
            <a:r>
              <a:rPr lang="de-CH" b="1" dirty="0"/>
              <a:t> </a:t>
            </a:r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de-CH" b="1" dirty="0" err="1">
                <a:latin typeface="Arial" panose="020B0604020202020204" pitchFamily="34" charset="0"/>
                <a:cs typeface="Arial" panose="020B0604020202020204" pitchFamily="34" charset="0"/>
              </a:rPr>
              <a:t>l’unanimité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C6148A-3CD8-4C06-9832-42AFF2D16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8283" y="512715"/>
            <a:ext cx="4609576" cy="923330"/>
          </a:xfrm>
        </p:spPr>
        <p:txBody>
          <a:bodyPr/>
          <a:lstStyle/>
          <a:p>
            <a:r>
              <a:rPr lang="de-CH" err="1"/>
              <a:t>Parlement</a:t>
            </a:r>
            <a:endParaRPr lang="de-CH"/>
          </a:p>
        </p:txBody>
      </p:sp>
      <p:pic>
        <p:nvPicPr>
          <p:cNvPr id="7" name="Picture 2" descr="Nationalratssaal, Parlament, Schweiz, Bundeshaus">
            <a:extLst>
              <a:ext uri="{FF2B5EF4-FFF2-40B4-BE49-F238E27FC236}">
                <a16:creationId xmlns:a16="http://schemas.microsoft.com/office/drawing/2014/main" id="{4B8C7393-30B3-38B0-C831-ABDF1137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05" y="4104861"/>
            <a:ext cx="5836699" cy="245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tertitel 3">
            <a:extLst>
              <a:ext uri="{FF2B5EF4-FFF2-40B4-BE49-F238E27FC236}">
                <a16:creationId xmlns:a16="http://schemas.microsoft.com/office/drawing/2014/main" id="{2A401B9A-F665-B822-76EC-DC097D21E045}"/>
              </a:ext>
            </a:extLst>
          </p:cNvPr>
          <p:cNvSpPr txBox="1">
            <a:spLocks/>
          </p:cNvSpPr>
          <p:nvPr/>
        </p:nvSpPr>
        <p:spPr>
          <a:xfrm rot="-180000">
            <a:off x="-111420" y="1251747"/>
            <a:ext cx="8973266" cy="535531"/>
          </a:xfrm>
          <a:prstGeom prst="rect">
            <a:avLst/>
          </a:prstGeom>
          <a:solidFill>
            <a:schemeClr val="accent3"/>
          </a:solidFill>
        </p:spPr>
        <p:txBody>
          <a:bodyPr wrap="square" lIns="792000" rIns="18000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PLR à l’unanimité pour l’imposition minimale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784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E605BE-30C5-4941-B2C2-102723BB5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b="1" dirty="0"/>
              <a:t>Le PLR est en faveur de la réforme de l’OCDE car…</a:t>
            </a:r>
          </a:p>
          <a:p>
            <a:pPr marL="0" indent="0">
              <a:buNone/>
            </a:pPr>
            <a:endParaRPr lang="fr-CH" sz="2400" dirty="0"/>
          </a:p>
          <a:p>
            <a:r>
              <a:rPr lang="fr-FR" sz="2400" dirty="0"/>
              <a:t>…les recettes fiscales doivent rester ici ;</a:t>
            </a:r>
          </a:p>
          <a:p>
            <a:endParaRPr lang="fr-FR" sz="2400" dirty="0"/>
          </a:p>
          <a:p>
            <a:r>
              <a:rPr lang="fr-FR" sz="2400" dirty="0"/>
              <a:t>…elle crée une sécurité juridique pour notre économie ;</a:t>
            </a:r>
          </a:p>
          <a:p>
            <a:endParaRPr lang="fr-FR" sz="2400" dirty="0"/>
          </a:p>
          <a:p>
            <a:r>
              <a:rPr lang="fr-FR" sz="2400" dirty="0"/>
              <a:t>…les recettes supplémentaires pourront etre utilisées pour l’attractivité de la place économique.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C6148A-3CD8-4C06-9832-42AFF2D16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7497" y="542746"/>
            <a:ext cx="3461913" cy="923330"/>
          </a:xfrm>
        </p:spPr>
        <p:txBody>
          <a:bodyPr/>
          <a:lstStyle/>
          <a:p>
            <a:r>
              <a:rPr lang="de-CH"/>
              <a:t>En </a:t>
            </a:r>
            <a:r>
              <a:rPr lang="de-CH" err="1"/>
              <a:t>bref</a:t>
            </a:r>
            <a:endParaRPr lang="de-CH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3E2B439-8A2F-4870-AEC8-8374AB9BBD6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2013" y="1301372"/>
            <a:ext cx="9835597" cy="535531"/>
          </a:xfrm>
        </p:spPr>
        <p:txBody>
          <a:bodyPr/>
          <a:lstStyle/>
          <a:p>
            <a:r>
              <a:rPr lang="de-CH" dirty="0"/>
              <a:t>Oui à </a:t>
            </a:r>
            <a:r>
              <a:rPr lang="de-CH" dirty="0" err="1"/>
              <a:t>l’imposition</a:t>
            </a:r>
            <a:r>
              <a:rPr lang="de-CH" dirty="0"/>
              <a:t> minimale de </a:t>
            </a:r>
            <a:r>
              <a:rPr lang="de-CH" dirty="0" err="1"/>
              <a:t>l’OCDE</a:t>
            </a:r>
            <a:r>
              <a:rPr lang="de-CH" dirty="0"/>
              <a:t> le 18 </a:t>
            </a:r>
            <a:r>
              <a:rPr lang="de-CH" dirty="0" err="1"/>
              <a:t>juin</a:t>
            </a:r>
            <a:r>
              <a:rPr lang="de-CH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19410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C8E7C03-F37D-BB1C-0927-816C5DF13DB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5600" y="2146300"/>
            <a:ext cx="11506200" cy="85815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CH" b="1" dirty="0"/>
              <a:t>Merci pour </a:t>
            </a:r>
            <a:r>
              <a:rPr lang="fr-CH" b="1"/>
              <a:t>votre attention !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75876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FED79A2-7821-C772-4CA4-9D6655C4C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sz="2800" dirty="0"/>
          </a:p>
          <a:p>
            <a:r>
              <a:rPr lang="fr-FR" sz="2800" dirty="0"/>
              <a:t>L’OCDE s’est mise d’accord sur le fait que les grandes entreprises internationales doivent être imposées à hauteur d’au moins 15% dans le monde entier. </a:t>
            </a:r>
          </a:p>
          <a:p>
            <a:endParaRPr lang="fr-FR" sz="2800" dirty="0"/>
          </a:p>
          <a:p>
            <a:r>
              <a:rPr lang="fr-FR" sz="2800" dirty="0"/>
              <a:t>Si la Suisse ne respecte pas cette règle, d’autres pays pourront appliquer l’imposition manquante des entreprises sur leur territoire !</a:t>
            </a:r>
          </a:p>
          <a:p>
            <a:endParaRPr lang="fr-FR" sz="2800" dirty="0"/>
          </a:p>
          <a:p>
            <a:r>
              <a:rPr lang="fr-FR" sz="2800" dirty="0"/>
              <a:t>Pour les entreprises dont le </a:t>
            </a:r>
            <a:r>
              <a:rPr lang="fr-FR" sz="2800" b="1" dirty="0"/>
              <a:t>chiffre d’affaires </a:t>
            </a:r>
            <a:r>
              <a:rPr lang="fr-FR" sz="2800" dirty="0"/>
              <a:t>est supérieur à 750 millions d’euros, une </a:t>
            </a:r>
            <a:r>
              <a:rPr lang="fr-FR" sz="2800" b="1" dirty="0"/>
              <a:t>imposition minimale de 15% </a:t>
            </a:r>
            <a:r>
              <a:rPr lang="fr-FR" sz="2800" dirty="0"/>
              <a:t>doit désormais être appliquée.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599FCD8-EAE0-2E3A-CEF9-0EC4099B5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99779" y="455612"/>
            <a:ext cx="6791764" cy="923330"/>
          </a:xfrm>
        </p:spPr>
        <p:txBody>
          <a:bodyPr/>
          <a:lstStyle/>
          <a:p>
            <a:r>
              <a:rPr lang="de-CH" dirty="0"/>
              <a:t>De </a:t>
            </a:r>
            <a:r>
              <a:rPr lang="de-CH" dirty="0" err="1"/>
              <a:t>quoi</a:t>
            </a:r>
            <a:r>
              <a:rPr lang="de-CH" dirty="0"/>
              <a:t> </a:t>
            </a:r>
            <a:r>
              <a:rPr lang="de-CH" dirty="0" err="1"/>
              <a:t>s’agit-il</a:t>
            </a:r>
            <a:r>
              <a:rPr lang="de-CH" dirty="0"/>
              <a:t> ?</a:t>
            </a:r>
            <a:endParaRPr lang="fr-CH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A791C7D-091A-B606-D46A-64899D5208F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9681" y="1390409"/>
            <a:ext cx="6433039" cy="535531"/>
          </a:xfrm>
        </p:spPr>
        <p:txBody>
          <a:bodyPr/>
          <a:lstStyle/>
          <a:p>
            <a:r>
              <a:rPr lang="fr-CH" dirty="0"/>
              <a:t>Les revendications de l’OCDE</a:t>
            </a:r>
          </a:p>
        </p:txBody>
      </p:sp>
    </p:spTree>
    <p:extLst>
      <p:ext uri="{BB962C8B-B14F-4D97-AF65-F5344CB8AC3E}">
        <p14:creationId xmlns:p14="http://schemas.microsoft.com/office/powerpoint/2010/main" val="331406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908E1E5-05A7-CB4E-4464-C414322EC0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2126"/>
            <a:ext cx="12192000" cy="426146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72F3591-BD21-9688-7B91-604532D85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3394" y="317601"/>
            <a:ext cx="12065840" cy="923330"/>
          </a:xfrm>
        </p:spPr>
        <p:txBody>
          <a:bodyPr/>
          <a:lstStyle/>
          <a:p>
            <a:r>
              <a:rPr lang="de-CH" sz="5500" err="1"/>
              <a:t>Pourquoi</a:t>
            </a:r>
            <a:r>
              <a:rPr lang="de-CH" sz="5500"/>
              <a:t> la Suisse </a:t>
            </a:r>
            <a:r>
              <a:rPr lang="de-CH" sz="5500" err="1"/>
              <a:t>participe</a:t>
            </a:r>
            <a:r>
              <a:rPr lang="de-CH" sz="5500"/>
              <a:t>-t-elle ?</a:t>
            </a:r>
          </a:p>
        </p:txBody>
      </p:sp>
      <p:sp>
        <p:nvSpPr>
          <p:cNvPr id="7" name="Untertitel 3">
            <a:extLst>
              <a:ext uri="{FF2B5EF4-FFF2-40B4-BE49-F238E27FC236}">
                <a16:creationId xmlns:a16="http://schemas.microsoft.com/office/drawing/2014/main" id="{BF86E6B5-0E34-1F0A-688E-11D372072AC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2550" y="1287939"/>
            <a:ext cx="10618913" cy="535531"/>
          </a:xfrm>
        </p:spPr>
        <p:txBody>
          <a:bodyPr/>
          <a:lstStyle/>
          <a:p>
            <a:r>
              <a:rPr lang="de-CH"/>
              <a:t>Pour </a:t>
            </a:r>
            <a:r>
              <a:rPr lang="de-CH" err="1"/>
              <a:t>éviter</a:t>
            </a:r>
            <a:r>
              <a:rPr lang="de-CH"/>
              <a:t> </a:t>
            </a:r>
            <a:r>
              <a:rPr lang="de-CH" err="1"/>
              <a:t>que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recettes</a:t>
            </a:r>
            <a:r>
              <a:rPr lang="de-CH"/>
              <a:t> ne </a:t>
            </a:r>
            <a:r>
              <a:rPr lang="de-CH" err="1"/>
              <a:t>s’enfuient</a:t>
            </a:r>
            <a:r>
              <a:rPr lang="de-CH"/>
              <a:t> à </a:t>
            </a:r>
            <a:r>
              <a:rPr lang="de-CH" err="1"/>
              <a:t>l’étranger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814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72F3591-BD21-9688-7B91-604532D85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3394" y="317601"/>
            <a:ext cx="12065840" cy="923330"/>
          </a:xfrm>
        </p:spPr>
        <p:txBody>
          <a:bodyPr/>
          <a:lstStyle/>
          <a:p>
            <a:r>
              <a:rPr lang="de-CH" sz="5500" err="1"/>
              <a:t>Pourquoi</a:t>
            </a:r>
            <a:r>
              <a:rPr lang="de-CH" sz="5500"/>
              <a:t> la Suisse </a:t>
            </a:r>
            <a:r>
              <a:rPr lang="de-CH" sz="5500" err="1"/>
              <a:t>participe</a:t>
            </a:r>
            <a:r>
              <a:rPr lang="de-CH" sz="5500"/>
              <a:t>-t-elle ?</a:t>
            </a:r>
          </a:p>
        </p:txBody>
      </p:sp>
      <p:sp>
        <p:nvSpPr>
          <p:cNvPr id="7" name="Untertitel 3">
            <a:extLst>
              <a:ext uri="{FF2B5EF4-FFF2-40B4-BE49-F238E27FC236}">
                <a16:creationId xmlns:a16="http://schemas.microsoft.com/office/drawing/2014/main" id="{BF86E6B5-0E34-1F0A-688E-11D372072AC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2550" y="1287939"/>
            <a:ext cx="10618913" cy="535531"/>
          </a:xfrm>
        </p:spPr>
        <p:txBody>
          <a:bodyPr/>
          <a:lstStyle/>
          <a:p>
            <a:r>
              <a:rPr lang="de-CH"/>
              <a:t>Pour </a:t>
            </a:r>
            <a:r>
              <a:rPr lang="de-CH" err="1"/>
              <a:t>éviter</a:t>
            </a:r>
            <a:r>
              <a:rPr lang="de-CH"/>
              <a:t> </a:t>
            </a:r>
            <a:r>
              <a:rPr lang="de-CH" err="1"/>
              <a:t>que</a:t>
            </a:r>
            <a:r>
              <a:rPr lang="de-CH"/>
              <a:t> </a:t>
            </a:r>
            <a:r>
              <a:rPr lang="de-CH" err="1"/>
              <a:t>les</a:t>
            </a:r>
            <a:r>
              <a:rPr lang="de-CH"/>
              <a:t> </a:t>
            </a:r>
            <a:r>
              <a:rPr lang="de-CH" err="1"/>
              <a:t>recettes</a:t>
            </a:r>
            <a:r>
              <a:rPr lang="de-CH"/>
              <a:t> ne </a:t>
            </a:r>
            <a:r>
              <a:rPr lang="de-CH" err="1"/>
              <a:t>s’enfuient</a:t>
            </a:r>
            <a:r>
              <a:rPr lang="de-CH"/>
              <a:t> à </a:t>
            </a:r>
            <a:r>
              <a:rPr lang="de-CH" err="1"/>
              <a:t>l’étranger</a:t>
            </a:r>
            <a:endParaRPr lang="de-CH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E2A357CD-38DA-C4BC-BF67-368F9CA1336F}"/>
              </a:ext>
            </a:extLst>
          </p:cNvPr>
          <p:cNvSpPr txBox="1">
            <a:spLocks/>
          </p:cNvSpPr>
          <p:nvPr/>
        </p:nvSpPr>
        <p:spPr>
          <a:xfrm>
            <a:off x="508000" y="2298700"/>
            <a:ext cx="11506200" cy="40306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6EA1607-24E5-B52B-40FA-99905E07C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800" dirty="0">
              <a:ea typeface="Calibri" panose="020F0502020204030204" pitchFamily="34" charset="0"/>
            </a:endParaRPr>
          </a:p>
          <a:p>
            <a:r>
              <a:rPr lang="fr-FR" sz="2800" dirty="0">
                <a:ea typeface="Calibri" panose="020F0502020204030204" pitchFamily="34" charset="0"/>
              </a:rPr>
              <a:t>Les grandes entreprises doivent continuer à payer leurs impôts en Suisse et être protégées des pénalités fiscales et des procédures fiscales à l’étranger.</a:t>
            </a:r>
          </a:p>
          <a:p>
            <a:endParaRPr lang="fr-FR" sz="2800" dirty="0">
              <a:ea typeface="Calibri" panose="020F0502020204030204" pitchFamily="34" charset="0"/>
            </a:endParaRPr>
          </a:p>
          <a:p>
            <a:r>
              <a:rPr lang="fr-FR" sz="2800" dirty="0">
                <a:ea typeface="Calibri" panose="020F0502020204030204" pitchFamily="34" charset="0"/>
              </a:rPr>
              <a:t>Les cantons et la Confédération peuvent ainsi disposer de manière autonome des recettes fiscales supplémentaires et investir dans l’attractivité de la place économique suisse.</a:t>
            </a:r>
            <a:endParaRPr lang="de-CH" sz="2800" dirty="0">
              <a:ea typeface="Calibri" panose="020F0502020204030204" pitchFamily="34" charset="0"/>
            </a:endParaRPr>
          </a:p>
          <a:p>
            <a:endParaRPr lang="fr-FR" sz="2800" dirty="0">
              <a:ea typeface="Calibri" panose="020F0502020204030204" pitchFamily="34" charset="0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2301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E64FB71-62AF-715E-471C-46C716BC2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67"/>
          <a:stretch/>
        </p:blipFill>
        <p:spPr>
          <a:xfrm>
            <a:off x="1084564" y="1360811"/>
            <a:ext cx="10022871" cy="539168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830E7EE-1D15-026D-6BB3-6C1238F9B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3217" y="324357"/>
            <a:ext cx="11807624" cy="923330"/>
          </a:xfrm>
        </p:spPr>
        <p:txBody>
          <a:bodyPr/>
          <a:lstStyle/>
          <a:p>
            <a:r>
              <a:rPr lang="de-CH" sz="5000" dirty="0" err="1"/>
              <a:t>Importance</a:t>
            </a:r>
            <a:r>
              <a:rPr lang="de-CH" sz="5000" dirty="0"/>
              <a:t> de </a:t>
            </a:r>
            <a:r>
              <a:rPr lang="de-CH" sz="5000" dirty="0" err="1"/>
              <a:t>l’impôt</a:t>
            </a:r>
            <a:r>
              <a:rPr lang="de-CH" sz="5000" dirty="0"/>
              <a:t> sur </a:t>
            </a:r>
            <a:r>
              <a:rPr lang="de-CH" sz="5000" dirty="0" err="1"/>
              <a:t>les</a:t>
            </a:r>
            <a:r>
              <a:rPr lang="de-CH" sz="5000" dirty="0"/>
              <a:t> </a:t>
            </a:r>
            <a:r>
              <a:rPr lang="de-CH" sz="5000" dirty="0" err="1"/>
              <a:t>sociétés</a:t>
            </a:r>
            <a:endParaRPr lang="de-CH" sz="5000" dirty="0"/>
          </a:p>
        </p:txBody>
      </p:sp>
    </p:spTree>
    <p:extLst>
      <p:ext uri="{BB962C8B-B14F-4D97-AF65-F5344CB8AC3E}">
        <p14:creationId xmlns:p14="http://schemas.microsoft.com/office/powerpoint/2010/main" val="11991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4CAD922-7464-2A9B-37AB-72EF47B27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2147" y="365174"/>
            <a:ext cx="10247845" cy="923330"/>
          </a:xfrm>
        </p:spPr>
        <p:txBody>
          <a:bodyPr/>
          <a:lstStyle/>
          <a:p>
            <a:r>
              <a:rPr lang="de-CH" err="1"/>
              <a:t>Entreprises</a:t>
            </a:r>
            <a:r>
              <a:rPr lang="de-CH"/>
              <a:t> multinationales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40883AF-5081-5CD7-B3C3-3F1AD783201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9620" y="1392755"/>
            <a:ext cx="6343406" cy="535531"/>
          </a:xfrm>
        </p:spPr>
        <p:txBody>
          <a:bodyPr/>
          <a:lstStyle/>
          <a:p>
            <a:r>
              <a:rPr lang="de-CH" err="1"/>
              <a:t>Histoire</a:t>
            </a:r>
            <a:r>
              <a:rPr lang="de-CH"/>
              <a:t> </a:t>
            </a:r>
            <a:r>
              <a:rPr lang="de-CH" err="1"/>
              <a:t>d’une</a:t>
            </a:r>
            <a:r>
              <a:rPr lang="de-CH"/>
              <a:t> </a:t>
            </a:r>
            <a:r>
              <a:rPr lang="de-CH" err="1"/>
              <a:t>réussite</a:t>
            </a:r>
            <a:r>
              <a:rPr lang="de-CH"/>
              <a:t> </a:t>
            </a:r>
            <a:r>
              <a:rPr lang="de-CH" err="1"/>
              <a:t>suisse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0EFBDB-8356-A6BF-DB9A-7669B51C15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1" b="5740"/>
          <a:stretch/>
        </p:blipFill>
        <p:spPr>
          <a:xfrm>
            <a:off x="1497531" y="2045462"/>
            <a:ext cx="9491846" cy="47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5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7E7ED00-8370-992E-68F2-D01D6D080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de-DE" sz="2800" dirty="0"/>
          </a:p>
          <a:p>
            <a:pPr lvl="1"/>
            <a:endParaRPr lang="de-DE" sz="2800" dirty="0"/>
          </a:p>
          <a:p>
            <a:pPr lvl="1"/>
            <a:r>
              <a:rPr lang="fr-FR" sz="2800" dirty="0"/>
              <a:t>Le Conseil fédéral a élaboré un nouvel article constitutionnel afin d’éviter que l’argent du contribuable ne parte inutilement à l’étranger. Celui-ci sert de base à une mise en œuvre nationale de l’impôt minimum de l’OCDE.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79463AF-9516-57B6-4E80-ACC21E528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1895" y="374820"/>
            <a:ext cx="9879165" cy="923330"/>
          </a:xfrm>
        </p:spPr>
        <p:txBody>
          <a:bodyPr/>
          <a:lstStyle/>
          <a:p>
            <a:r>
              <a:rPr lang="de-CH" dirty="0"/>
              <a:t>Mise en </a:t>
            </a:r>
            <a:r>
              <a:rPr lang="de-CH" dirty="0" err="1"/>
              <a:t>oeuvre</a:t>
            </a:r>
            <a:r>
              <a:rPr lang="de-CH" dirty="0"/>
              <a:t> en Suisse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FDE3162-7D9A-E0E0-4833-99FCA761A50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9695" y="1389924"/>
            <a:ext cx="6451622" cy="535531"/>
          </a:xfrm>
        </p:spPr>
        <p:txBody>
          <a:bodyPr/>
          <a:lstStyle/>
          <a:p>
            <a:r>
              <a:rPr lang="de-CH" err="1"/>
              <a:t>Modification</a:t>
            </a:r>
            <a:r>
              <a:rPr lang="de-CH"/>
              <a:t> de la </a:t>
            </a:r>
            <a:r>
              <a:rPr lang="de-CH" err="1"/>
              <a:t>Constitution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52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7E7ED00-8370-992E-68F2-D01D6D080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z="2400" dirty="0">
              <a:ea typeface="Calibri" panose="020F0502020204030204" pitchFamily="34" charset="0"/>
            </a:endParaRPr>
          </a:p>
          <a:p>
            <a:r>
              <a:rPr lang="fr-FR" sz="2400" dirty="0"/>
              <a:t>Nouvel impôt national complémentaire : compense la différence entre le taux d’imposition national inférieur et l’impôt minimal de 15%. </a:t>
            </a:r>
            <a:endParaRPr lang="de-CH" sz="2400" dirty="0"/>
          </a:p>
          <a:p>
            <a:pPr lvl="1"/>
            <a:r>
              <a:rPr lang="fr-FR" sz="2000" dirty="0"/>
              <a:t>L’impôt est prélevé par les cantons, mais est considéré comme un impôt fédéral.</a:t>
            </a:r>
            <a:endParaRPr lang="de-CH" sz="2000" dirty="0"/>
          </a:p>
          <a:p>
            <a:pPr lvl="1"/>
            <a:r>
              <a:rPr lang="fr-FR" sz="2000" dirty="0"/>
              <a:t>La réglementation ne s’applique qu’à partir d’un chiffre d’affaires de 750 millions d’euros.</a:t>
            </a:r>
            <a:endParaRPr lang="de-CH" sz="2000" dirty="0"/>
          </a:p>
          <a:p>
            <a:endParaRPr lang="de-CH" sz="2400" dirty="0"/>
          </a:p>
          <a:p>
            <a:r>
              <a:rPr lang="fr-FR" sz="2400" dirty="0"/>
              <a:t>Les recettes sont réparties entre les cantons et la Confédération :</a:t>
            </a:r>
            <a:endParaRPr lang="de-CH" sz="2400" dirty="0"/>
          </a:p>
          <a:p>
            <a:pPr lvl="1"/>
            <a:r>
              <a:rPr lang="de-CH" sz="2000" dirty="0"/>
              <a:t>75% </a:t>
            </a:r>
            <a:r>
              <a:rPr lang="de-CH" sz="2000" dirty="0" err="1"/>
              <a:t>aux</a:t>
            </a:r>
            <a:r>
              <a:rPr lang="de-CH" sz="2000" dirty="0"/>
              <a:t> </a:t>
            </a:r>
            <a:r>
              <a:rPr lang="de-CH" sz="2000" dirty="0" err="1"/>
              <a:t>cantons</a:t>
            </a:r>
            <a:endParaRPr lang="de-CH" sz="2000" dirty="0"/>
          </a:p>
          <a:p>
            <a:pPr lvl="1"/>
            <a:r>
              <a:rPr lang="de-CH" sz="2000" dirty="0"/>
              <a:t>25% à la </a:t>
            </a:r>
            <a:r>
              <a:rPr lang="de-CH" sz="2000" dirty="0" err="1"/>
              <a:t>Confédération</a:t>
            </a:r>
            <a:endParaRPr lang="de-CH" sz="2000" dirty="0"/>
          </a:p>
          <a:p>
            <a:pPr marL="457200" lvl="1" indent="0">
              <a:buNone/>
            </a:pPr>
            <a:endParaRPr lang="de-CH" sz="2000" dirty="0"/>
          </a:p>
          <a:p>
            <a:pPr lvl="1"/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79463AF-9516-57B6-4E80-ACC21E528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1895" y="374820"/>
            <a:ext cx="9879165" cy="923330"/>
          </a:xfrm>
        </p:spPr>
        <p:txBody>
          <a:bodyPr/>
          <a:lstStyle/>
          <a:p>
            <a:r>
              <a:rPr lang="de-CH"/>
              <a:t>Mise en </a:t>
            </a:r>
            <a:r>
              <a:rPr lang="de-CH" err="1"/>
              <a:t>oeuvre</a:t>
            </a:r>
            <a:r>
              <a:rPr lang="de-CH"/>
              <a:t> en Suisse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FDE3162-7D9A-E0E0-4833-99FCA761A50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09695" y="1389924"/>
            <a:ext cx="6451622" cy="535531"/>
          </a:xfrm>
        </p:spPr>
        <p:txBody>
          <a:bodyPr/>
          <a:lstStyle/>
          <a:p>
            <a:r>
              <a:rPr lang="de-CH" err="1"/>
              <a:t>Modification</a:t>
            </a:r>
            <a:r>
              <a:rPr lang="de-CH"/>
              <a:t> de la </a:t>
            </a:r>
            <a:r>
              <a:rPr lang="de-CH" err="1"/>
              <a:t>Constitution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247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4ECB904-FFA2-96CE-CA9D-D4972E85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146300"/>
            <a:ext cx="11506200" cy="4319814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r>
              <a:rPr lang="fr-FR" dirty="0"/>
              <a:t>La répartition 25% - 75% entre la Confédération et les cantons indemnise les cantons pour les pertes d'attractivité fiscale.</a:t>
            </a:r>
          </a:p>
          <a:p>
            <a:endParaRPr lang="fr-FR" dirty="0"/>
          </a:p>
          <a:p>
            <a:r>
              <a:rPr lang="fr-FR" dirty="0"/>
              <a:t>La réforme de l'OCDE crée une sécurité juridique.</a:t>
            </a:r>
          </a:p>
          <a:p>
            <a:endParaRPr lang="fr-FR" dirty="0"/>
          </a:p>
          <a:p>
            <a:r>
              <a:rPr lang="fr-FR" dirty="0"/>
              <a:t>Elle protège contre les désavantages et les « listes noires ».</a:t>
            </a:r>
          </a:p>
          <a:p>
            <a:endParaRPr lang="fr-FR" dirty="0"/>
          </a:p>
          <a:p>
            <a:r>
              <a:rPr lang="fr-FR" dirty="0"/>
              <a:t>Les recettes supplémentaires de 1 à 2,5 milliards peuvent être investies en Suisse.</a:t>
            </a:r>
          </a:p>
          <a:p>
            <a:endParaRPr lang="fr-CH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FCFE1C7-A6E3-F137-C190-72CE50982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180000">
            <a:off x="-102189" y="363598"/>
            <a:ext cx="10308031" cy="923330"/>
          </a:xfrm>
        </p:spPr>
        <p:txBody>
          <a:bodyPr/>
          <a:lstStyle/>
          <a:p>
            <a:r>
              <a:rPr lang="fr-CH" dirty="0"/>
              <a:t>Oui à la réforme de l’OCDE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6A88EE23-F932-D9A1-99E1-46FD6934D8E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 rot="-180000">
            <a:off x="-110317" y="1366173"/>
            <a:ext cx="7359235" cy="535531"/>
          </a:xfrm>
        </p:spPr>
        <p:txBody>
          <a:bodyPr/>
          <a:lstStyle/>
          <a:p>
            <a:r>
              <a:rPr lang="fr-FR" dirty="0"/>
              <a:t>Sécurité juridique et assiette fiscale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20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LR 2023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74EA1"/>
      </a:accent1>
      <a:accent2>
        <a:srgbClr val="00A0E2"/>
      </a:accent2>
      <a:accent3>
        <a:srgbClr val="E8308A"/>
      </a:accent3>
      <a:accent4>
        <a:srgbClr val="074EA1"/>
      </a:accent4>
      <a:accent5>
        <a:srgbClr val="00A0E2"/>
      </a:accent5>
      <a:accent6>
        <a:srgbClr val="E8308A"/>
      </a:accent6>
      <a:hlink>
        <a:srgbClr val="E8308A"/>
      </a:hlink>
      <a:folHlink>
        <a:srgbClr val="BD14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AA6A21D-272A-4124-95CA-7A0AF814D0E6}" vid="{C11005F2-CBA6-4E41-8A0A-19A577E54BA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0C0935341E6347AD959AD50893CE27" ma:contentTypeVersion="13" ma:contentTypeDescription="Crée un document." ma:contentTypeScope="" ma:versionID="90e9e137bc60a04688cf552da0f145c6">
  <xsd:schema xmlns:xsd="http://www.w3.org/2001/XMLSchema" xmlns:xs="http://www.w3.org/2001/XMLSchema" xmlns:p="http://schemas.microsoft.com/office/2006/metadata/properties" xmlns:ns2="31518f0c-c218-41fd-91a2-ae82f1a9ab1d" xmlns:ns3="98d97bc7-cf16-435c-b8c5-07e9cfb4c128" targetNamespace="http://schemas.microsoft.com/office/2006/metadata/properties" ma:root="true" ma:fieldsID="3552012bb14cc74d5b9af6fcb01b268e" ns2:_="" ns3:_="">
    <xsd:import namespace="31518f0c-c218-41fd-91a2-ae82f1a9ab1d"/>
    <xsd:import namespace="98d97bc7-cf16-435c-b8c5-07e9cfb4c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18f0c-c218-41fd-91a2-ae82f1a9ab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f166d328-cf71-4fe1-bd62-5048ef65d3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97bc7-cf16-435c-b8c5-07e9cfb4c12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5d13265-fda0-4d3f-994d-2d80d8c2cb1e}" ma:internalName="TaxCatchAll" ma:showField="CatchAllData" ma:web="98d97bc7-cf16-435c-b8c5-07e9cfb4c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518f0c-c218-41fd-91a2-ae82f1a9ab1d">
      <Terms xmlns="http://schemas.microsoft.com/office/infopath/2007/PartnerControls"/>
    </lcf76f155ced4ddcb4097134ff3c332f>
    <TaxCatchAll xmlns="98d97bc7-cf16-435c-b8c5-07e9cfb4c128" xsi:nil="true"/>
  </documentManagement>
</p:properties>
</file>

<file path=customXml/itemProps1.xml><?xml version="1.0" encoding="utf-8"?>
<ds:datastoreItem xmlns:ds="http://schemas.openxmlformats.org/officeDocument/2006/customXml" ds:itemID="{6DF9E337-F42F-4BA2-AABE-19FDFEAB43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B3597B-AA28-467C-B90D-2C70F0137E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518f0c-c218-41fd-91a2-ae82f1a9ab1d"/>
    <ds:schemaRef ds:uri="98d97bc7-cf16-435c-b8c5-07e9cfb4c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6653F6-2999-40B6-9356-B7BDA5475687}">
  <ds:schemaRefs>
    <ds:schemaRef ds:uri="http://schemas.microsoft.com/office/2006/metadata/properties"/>
    <ds:schemaRef ds:uri="http://schemas.microsoft.com/office/infopath/2007/PartnerControls"/>
    <ds:schemaRef ds:uri="31518f0c-c218-41fd-91a2-ae82f1a9ab1d"/>
    <ds:schemaRef ds:uri="98d97bc7-cf16-435c-b8c5-07e9cfb4c1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Arial_FR</Template>
  <TotalTime>22</TotalTime>
  <Words>683</Words>
  <Application>Microsoft Office PowerPoint</Application>
  <PresentationFormat>Grand écran</PresentationFormat>
  <Paragraphs>76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</vt:lpstr>
      <vt:lpstr>Oui à l’imposition minimale de l’OCDE</vt:lpstr>
      <vt:lpstr>De quoi s’agit-il ?</vt:lpstr>
      <vt:lpstr>Pourquoi la Suisse participe-t-elle ?</vt:lpstr>
      <vt:lpstr>Pourquoi la Suisse participe-t-elle ?</vt:lpstr>
      <vt:lpstr>Importance de l’impôt sur les sociétés</vt:lpstr>
      <vt:lpstr>Entreprises multinationales</vt:lpstr>
      <vt:lpstr>Mise en oeuvre en Suisse</vt:lpstr>
      <vt:lpstr>Mise en oeuvre en Suisse</vt:lpstr>
      <vt:lpstr>Oui à la réforme de l’OCDE</vt:lpstr>
      <vt:lpstr>Parlement</vt:lpstr>
      <vt:lpstr>En bref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Oui à l’imposition minimale de l’OCDE</dc:title>
  <dc:creator>Sara Fighera - PLR.Les Libéraux Radicaux</dc:creator>
  <cp:lastModifiedBy>Sara Fighera - PLR.Les Libéraux Radicaux</cp:lastModifiedBy>
  <cp:revision>1</cp:revision>
  <dcterms:created xsi:type="dcterms:W3CDTF">2023-03-08T19:47:38Z</dcterms:created>
  <dcterms:modified xsi:type="dcterms:W3CDTF">2023-03-14T10:05:49Z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0x010100400C0935341E6347AD959AD50893CE27</vt:lpwstr>
  </property>
  <property fmtid="{D5CDD505-2E9C-101B-9397-08002B2CF9AE}" pid="3" name="MediaServiceImageTags">
    <vt:lpwstr/>
  </property>
</Properties>
</file>